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1"/>
  </p:notesMasterIdLst>
  <p:sldIdLst>
    <p:sldId id="256" r:id="rId2"/>
    <p:sldId id="258" r:id="rId3"/>
    <p:sldId id="259" r:id="rId4"/>
    <p:sldId id="260" r:id="rId5"/>
    <p:sldId id="261"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6" r:id="rId19"/>
    <p:sldId id="277" r:id="rId20"/>
    <p:sldId id="278" r:id="rId21"/>
    <p:sldId id="279" r:id="rId22"/>
    <p:sldId id="280" r:id="rId23"/>
    <p:sldId id="281" r:id="rId24"/>
    <p:sldId id="282" r:id="rId25"/>
    <p:sldId id="283" r:id="rId26"/>
    <p:sldId id="317" r:id="rId27"/>
    <p:sldId id="319" r:id="rId28"/>
    <p:sldId id="320" r:id="rId29"/>
    <p:sldId id="284" r:id="rId30"/>
    <p:sldId id="285" r:id="rId31"/>
    <p:sldId id="287"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2" r:id="rId45"/>
    <p:sldId id="303" r:id="rId46"/>
    <p:sldId id="305" r:id="rId47"/>
    <p:sldId id="306" r:id="rId48"/>
    <p:sldId id="307" r:id="rId49"/>
    <p:sldId id="308" r:id="rId50"/>
    <p:sldId id="309" r:id="rId51"/>
    <p:sldId id="310" r:id="rId52"/>
    <p:sldId id="311" r:id="rId53"/>
    <p:sldId id="312" r:id="rId54"/>
    <p:sldId id="314" r:id="rId55"/>
    <p:sldId id="315" r:id="rId56"/>
    <p:sldId id="328" r:id="rId57"/>
    <p:sldId id="329" r:id="rId58"/>
    <p:sldId id="330" r:id="rId59"/>
    <p:sldId id="331" r:id="rId60"/>
    <p:sldId id="332" r:id="rId61"/>
    <p:sldId id="321" r:id="rId62"/>
    <p:sldId id="322" r:id="rId63"/>
    <p:sldId id="323" r:id="rId64"/>
    <p:sldId id="324" r:id="rId65"/>
    <p:sldId id="325" r:id="rId66"/>
    <p:sldId id="326" r:id="rId67"/>
    <p:sldId id="327" r:id="rId68"/>
    <p:sldId id="334" r:id="rId69"/>
    <p:sldId id="333" r:id="rId70"/>
    <p:sldId id="335" r:id="rId71"/>
    <p:sldId id="336" r:id="rId72"/>
    <p:sldId id="340" r:id="rId73"/>
    <p:sldId id="341" r:id="rId74"/>
    <p:sldId id="339" r:id="rId75"/>
    <p:sldId id="342" r:id="rId76"/>
    <p:sldId id="343" r:id="rId77"/>
    <p:sldId id="344" r:id="rId78"/>
    <p:sldId id="345" r:id="rId79"/>
    <p:sldId id="337" r:id="rId8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64"/>
    <a:srgbClr val="004C7F"/>
    <a:srgbClr val="EF7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4"/>
    <p:restoredTop sz="61056"/>
  </p:normalViewPr>
  <p:slideViewPr>
    <p:cSldViewPr snapToGrid="0">
      <p:cViewPr varScale="1">
        <p:scale>
          <a:sx n="36" d="100"/>
          <a:sy n="36" d="100"/>
        </p:scale>
        <p:origin x="210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0650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r>
              <a:t>This might be a graph of shoes you would buy, and if a shoe lands in the green area, you buy it. A linear model isn’t really going to work here.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xfrm>
            <a:off x="381000" y="685800"/>
            <a:ext cx="6096000" cy="3429000"/>
          </a:xfrm>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Here we have a flowchart of decisions. For example, if we have an affordable, uncomfortable, but fashionable shoe, then we would buy it (POINT OUT PATH)</a:t>
            </a:r>
          </a:p>
          <a:p>
            <a:endParaRPr/>
          </a:p>
          <a:p>
            <a:r>
              <a:t>TAKE QS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t>Let’s just set some more concrete questions here. But this seems quite hard coded. How do we make a computer automatically do this?</a:t>
            </a:r>
          </a:p>
          <a:p>
            <a:endParaRPr/>
          </a:p>
          <a:p>
            <a:r>
              <a:t>Practice more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xfrm>
            <a:off x="381000" y="685800"/>
            <a:ext cx="6096000" cy="3429000"/>
          </a:xfrm>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Here, we have some sample data, of possible shoes and purchased status. Let’s just look at the purchased status for now.</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noRot="1" noChangeAspect="1"/>
          </p:cNvSpPr>
          <p:nvPr>
            <p:ph type="sldImg"/>
          </p:nvPr>
        </p:nvSpPr>
        <p:spPr>
          <a:xfrm>
            <a:off x="381000" y="685800"/>
            <a:ext cx="6096000" cy="3429000"/>
          </a:xfrm>
          <a:prstGeom prst="rect">
            <a:avLst/>
          </a:prstGeom>
        </p:spPr>
        <p:txBody>
          <a:bodyPr/>
          <a:lstStyle/>
          <a:p>
            <a:endParaRPr/>
          </a:p>
        </p:txBody>
      </p:sp>
      <p:sp>
        <p:nvSpPr>
          <p:cNvPr id="376" name="Shape 376"/>
          <p:cNvSpPr>
            <a:spLocks noGrp="1"/>
          </p:cNvSpPr>
          <p:nvPr>
            <p:ph type="body" sz="quarter" idx="1"/>
          </p:nvPr>
        </p:nvSpPr>
        <p:spPr>
          <a:prstGeom prst="rect">
            <a:avLst/>
          </a:prstGeom>
        </p:spPr>
        <p:txBody>
          <a:bodyPr/>
          <a:lstStyle/>
          <a:p>
            <a:r>
              <a:t>Each question has two possible answers, (yes and no) so you can think of a question as splitting a group of samples (shoes) into two groups. Let’s look at some possible splittings.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Here, we have two splits. But which one is better?</a:t>
            </a:r>
          </a:p>
          <a:p>
            <a:r>
              <a:t>PAUSE</a:t>
            </a:r>
          </a:p>
          <a:p>
            <a:r>
              <a:t>The right one is better, but why? (MAY VARY BASED ON ANSWERS) It’s because we have a group that is </a:t>
            </a:r>
            <a:r>
              <a:rPr i="1"/>
              <a:t>all</a:t>
            </a:r>
            <a:r>
              <a:t> no. And we can tell a computer that. Using Gini Impurity.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r>
              <a:t>When a group becomes more homogenous (the same throughout) its gini impurity decreases. And the best splitting results in the lowest gini impurity.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t>Perfect groups (all of one answer) will have 0 Gini Impurity, meaning that you can predict the answer 100% of the time.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r>
              <a:t>Let’s look back at some possible splittings.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r>
              <a:t>Let’s quickly review what classification is, using the wine dataset. Each output category is a class (which is why it’s called classification)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48"/>
          <p:cNvSpPr>
            <a:spLocks noGrp="1" noRot="1" noChangeAspect="1"/>
          </p:cNvSpPr>
          <p:nvPr>
            <p:ph type="sldImg"/>
          </p:nvPr>
        </p:nvSpPr>
        <p:spPr>
          <a:xfrm>
            <a:off x="381000" y="685800"/>
            <a:ext cx="6096000" cy="3429000"/>
          </a:xfrm>
          <a:prstGeom prst="rect">
            <a:avLst/>
          </a:prstGeom>
        </p:spPr>
        <p:txBody>
          <a:bodyPr/>
          <a:lstStyle/>
          <a:p>
            <a:endParaRPr/>
          </a:p>
        </p:txBody>
      </p:sp>
      <p:sp>
        <p:nvSpPr>
          <p:cNvPr id="549" name="Shape 549"/>
          <p:cNvSpPr>
            <a:spLocks noGrp="1"/>
          </p:cNvSpPr>
          <p:nvPr>
            <p:ph type="body" sz="quarter" idx="1"/>
          </p:nvPr>
        </p:nvSpPr>
        <p:spPr>
          <a:prstGeom prst="rect">
            <a:avLst/>
          </a:prstGeom>
        </p:spPr>
        <p:txBody>
          <a:bodyPr/>
          <a:lstStyle/>
          <a:p>
            <a:r>
              <a:t>We aren’t doing great with these splits (remember that splits are based on the features which may not cooperate)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xfrm>
            <a:off x="381000" y="685800"/>
            <a:ext cx="6096000" cy="3429000"/>
          </a:xfrm>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So we just split again!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rPr dirty="0"/>
              <a:t>So our program looks like this. We can also tell the program to limit the maximum number of splits. That’s what decision trees do. </a:t>
            </a:r>
          </a:p>
          <a:p>
            <a:endParaRPr dirty="0"/>
          </a:p>
          <a:p>
            <a:r>
              <a:rPr dirty="0"/>
              <a:t>TAKE QS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11274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419268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736819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noRot="1" noChangeAspect="1"/>
          </p:cNvSpPr>
          <p:nvPr>
            <p:ph type="sldImg"/>
          </p:nvPr>
        </p:nvSpPr>
        <p:spPr>
          <a:xfrm>
            <a:off x="381000" y="685800"/>
            <a:ext cx="6096000" cy="3429000"/>
          </a:xfrm>
          <a:prstGeom prst="rect">
            <a:avLst/>
          </a:prstGeom>
        </p:spPr>
        <p:txBody>
          <a:bodyPr/>
          <a:lstStyle/>
          <a:p>
            <a:endParaRPr/>
          </a:p>
        </p:txBody>
      </p:sp>
      <p:sp>
        <p:nvSpPr>
          <p:cNvPr id="642" name="Shape 642"/>
          <p:cNvSpPr>
            <a:spLocks noGrp="1"/>
          </p:cNvSpPr>
          <p:nvPr>
            <p:ph type="body" sz="quarter" idx="1"/>
          </p:nvPr>
        </p:nvSpPr>
        <p:spPr>
          <a:prstGeom prst="rect">
            <a:avLst/>
          </a:prstGeom>
        </p:spPr>
        <p:txBody>
          <a:bodyPr/>
          <a:lstStyle/>
          <a:p>
            <a:r>
              <a:t>So let’s take a closer look at what splits are. Here, our “bought” shoes are green and our “rejected” shoes are red. So here are some splits that we might do.</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Shape 865"/>
          <p:cNvSpPr>
            <a:spLocks noGrp="1" noRot="1" noChangeAspect="1"/>
          </p:cNvSpPr>
          <p:nvPr>
            <p:ph type="sldImg"/>
          </p:nvPr>
        </p:nvSpPr>
        <p:spPr>
          <a:xfrm>
            <a:off x="381000" y="685800"/>
            <a:ext cx="6096000" cy="3429000"/>
          </a:xfrm>
          <a:prstGeom prst="rect">
            <a:avLst/>
          </a:prstGeom>
        </p:spPr>
        <p:txBody>
          <a:bodyPr/>
          <a:lstStyle/>
          <a:p>
            <a:endParaRPr/>
          </a:p>
        </p:txBody>
      </p:sp>
      <p:sp>
        <p:nvSpPr>
          <p:cNvPr id="866" name="Shape 866"/>
          <p:cNvSpPr>
            <a:spLocks noGrp="1"/>
          </p:cNvSpPr>
          <p:nvPr>
            <p:ph type="body" sz="quarter" idx="1"/>
          </p:nvPr>
        </p:nvSpPr>
        <p:spPr>
          <a:prstGeom prst="rect">
            <a:avLst/>
          </a:prstGeom>
        </p:spPr>
        <p:txBody>
          <a:bodyPr/>
          <a:lstStyle/>
          <a:p>
            <a:r>
              <a:t>But this doesn’t look great. What if we have a shoe here that we’re trying to predict?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r>
              <a:t>Our model tells us it’s a reject, but it’s not that bad. So we use a slanted line.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xfrm>
            <a:off x="381000" y="685800"/>
            <a:ext cx="6096000" cy="3429000"/>
          </a:xfrm>
          <a:prstGeom prst="rect">
            <a:avLst/>
          </a:prstGeom>
        </p:spPr>
        <p:txBody>
          <a:bodyPr/>
          <a:lstStyle/>
          <a:p>
            <a:endParaRPr/>
          </a:p>
        </p:txBody>
      </p:sp>
      <p:sp>
        <p:nvSpPr>
          <p:cNvPr id="980" name="Shape 980"/>
          <p:cNvSpPr>
            <a:spLocks noGrp="1"/>
          </p:cNvSpPr>
          <p:nvPr>
            <p:ph type="body" sz="quarter" idx="1"/>
          </p:nvPr>
        </p:nvSpPr>
        <p:spPr>
          <a:prstGeom prst="rect">
            <a:avLst/>
          </a:prstGeom>
        </p:spPr>
        <p:txBody>
          <a:bodyPr/>
          <a:lstStyle/>
          <a:p>
            <a:r>
              <a:t>We want to make this slanted line as “splitting” as possible, meaning that we want it as far away from points as possible. So we want it to maximize the smallest distance.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We have some features. (in this case we have 11)</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hape 1034"/>
          <p:cNvSpPr>
            <a:spLocks noGrp="1" noRot="1" noChangeAspect="1"/>
          </p:cNvSpPr>
          <p:nvPr>
            <p:ph type="sldImg"/>
          </p:nvPr>
        </p:nvSpPr>
        <p:spPr>
          <a:xfrm>
            <a:off x="381000" y="685800"/>
            <a:ext cx="6096000" cy="3429000"/>
          </a:xfrm>
          <a:prstGeom prst="rect">
            <a:avLst/>
          </a:prstGeom>
        </p:spPr>
        <p:txBody>
          <a:bodyPr/>
          <a:lstStyle/>
          <a:p>
            <a:endParaRPr/>
          </a:p>
        </p:txBody>
      </p:sp>
      <p:sp>
        <p:nvSpPr>
          <p:cNvPr id="1035" name="Shape 1035"/>
          <p:cNvSpPr>
            <a:spLocks noGrp="1"/>
          </p:cNvSpPr>
          <p:nvPr>
            <p:ph type="body" sz="quarter" idx="1"/>
          </p:nvPr>
        </p:nvSpPr>
        <p:spPr>
          <a:prstGeom prst="rect">
            <a:avLst/>
          </a:prstGeom>
        </p:spPr>
        <p:txBody>
          <a:bodyPr/>
          <a:lstStyle/>
          <a:p>
            <a:r>
              <a:t>Support vector machines help us maximize the smallest difference. This is our second type of model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noRot="1" noChangeAspect="1"/>
          </p:cNvSpPr>
          <p:nvPr>
            <p:ph type="sldImg"/>
          </p:nvPr>
        </p:nvSpPr>
        <p:spPr>
          <a:xfrm>
            <a:off x="381000" y="685800"/>
            <a:ext cx="6096000" cy="3429000"/>
          </a:xfrm>
          <a:prstGeom prst="rect">
            <a:avLst/>
          </a:prstGeom>
        </p:spPr>
        <p:txBody>
          <a:bodyPr/>
          <a:lstStyle/>
          <a:p>
            <a:endParaRPr/>
          </a:p>
        </p:txBody>
      </p:sp>
      <p:sp>
        <p:nvSpPr>
          <p:cNvPr id="1206" name="Shape 1206"/>
          <p:cNvSpPr>
            <a:spLocks noGrp="1"/>
          </p:cNvSpPr>
          <p:nvPr>
            <p:ph type="body" sz="quarter" idx="1"/>
          </p:nvPr>
        </p:nvSpPr>
        <p:spPr>
          <a:prstGeom prst="rect">
            <a:avLst/>
          </a:prstGeom>
        </p:spPr>
        <p:txBody>
          <a:bodyPr/>
          <a:lstStyle/>
          <a:p>
            <a:r>
              <a:t>Let’s look at the closest points.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Shape 1425"/>
          <p:cNvSpPr>
            <a:spLocks noGrp="1" noRot="1" noChangeAspect="1"/>
          </p:cNvSpPr>
          <p:nvPr>
            <p:ph type="sldImg"/>
          </p:nvPr>
        </p:nvSpPr>
        <p:spPr>
          <a:xfrm>
            <a:off x="381000" y="685800"/>
            <a:ext cx="6096000" cy="3429000"/>
          </a:xfrm>
          <a:prstGeom prst="rect">
            <a:avLst/>
          </a:prstGeom>
        </p:spPr>
        <p:txBody>
          <a:bodyPr/>
          <a:lstStyle/>
          <a:p>
            <a:endParaRPr/>
          </a:p>
        </p:txBody>
      </p:sp>
      <p:sp>
        <p:nvSpPr>
          <p:cNvPr id="1426" name="Shape 1426"/>
          <p:cNvSpPr>
            <a:spLocks noGrp="1"/>
          </p:cNvSpPr>
          <p:nvPr>
            <p:ph type="body" sz="quarter" idx="1"/>
          </p:nvPr>
        </p:nvSpPr>
        <p:spPr>
          <a:prstGeom prst="rect">
            <a:avLst/>
          </a:prstGeom>
        </p:spPr>
        <p:txBody>
          <a:bodyPr/>
          <a:lstStyle/>
          <a:p>
            <a:r>
              <a:t>The split we want is to have the closest points as far away as possible. So can we do better than this?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 name="Shape 1481"/>
          <p:cNvSpPr>
            <a:spLocks noGrp="1" noRot="1" noChangeAspect="1"/>
          </p:cNvSpPr>
          <p:nvPr>
            <p:ph type="sldImg"/>
          </p:nvPr>
        </p:nvSpPr>
        <p:spPr>
          <a:xfrm>
            <a:off x="381000" y="685800"/>
            <a:ext cx="6096000" cy="3429000"/>
          </a:xfrm>
          <a:prstGeom prst="rect">
            <a:avLst/>
          </a:prstGeom>
        </p:spPr>
        <p:txBody>
          <a:bodyPr/>
          <a:lstStyle/>
          <a:p>
            <a:endParaRPr/>
          </a:p>
        </p:txBody>
      </p:sp>
      <p:sp>
        <p:nvSpPr>
          <p:cNvPr id="1482" name="Shape 1482"/>
          <p:cNvSpPr>
            <a:spLocks noGrp="1"/>
          </p:cNvSpPr>
          <p:nvPr>
            <p:ph type="body" sz="quarter" idx="1"/>
          </p:nvPr>
        </p:nvSpPr>
        <p:spPr>
          <a:prstGeom prst="rect">
            <a:avLst/>
          </a:prstGeom>
        </p:spPr>
        <p:txBody>
          <a:bodyPr/>
          <a:lstStyle/>
          <a:p>
            <a:r>
              <a:t>if we took this and (CLICK) stretched it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 name="Shape 1597"/>
          <p:cNvSpPr>
            <a:spLocks noGrp="1" noRot="1" noChangeAspect="1"/>
          </p:cNvSpPr>
          <p:nvPr>
            <p:ph type="sldImg"/>
          </p:nvPr>
        </p:nvSpPr>
        <p:spPr>
          <a:xfrm>
            <a:off x="381000" y="685800"/>
            <a:ext cx="6096000" cy="3429000"/>
          </a:xfrm>
          <a:prstGeom prst="rect">
            <a:avLst/>
          </a:prstGeom>
        </p:spPr>
        <p:txBody>
          <a:bodyPr/>
          <a:lstStyle/>
          <a:p>
            <a:endParaRPr/>
          </a:p>
        </p:txBody>
      </p:sp>
      <p:sp>
        <p:nvSpPr>
          <p:cNvPr id="1598" name="Shape 1598"/>
          <p:cNvSpPr>
            <a:spLocks noGrp="1"/>
          </p:cNvSpPr>
          <p:nvPr>
            <p:ph type="body" sz="quarter" idx="1"/>
          </p:nvPr>
        </p:nvSpPr>
        <p:spPr>
          <a:prstGeom prst="rect">
            <a:avLst/>
          </a:prstGeom>
        </p:spPr>
        <p:txBody>
          <a:bodyPr/>
          <a:lstStyle/>
          <a:p>
            <a:r>
              <a:t>This curved line is even better, and SVMs (support vector machines) helps us do this.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 name="Shape 1658"/>
          <p:cNvSpPr>
            <a:spLocks noGrp="1" noRot="1" noChangeAspect="1"/>
          </p:cNvSpPr>
          <p:nvPr>
            <p:ph type="sldImg"/>
          </p:nvPr>
        </p:nvSpPr>
        <p:spPr>
          <a:xfrm>
            <a:off x="381000" y="685800"/>
            <a:ext cx="6096000" cy="3429000"/>
          </a:xfrm>
          <a:prstGeom prst="rect">
            <a:avLst/>
          </a:prstGeom>
        </p:spPr>
        <p:txBody>
          <a:bodyPr/>
          <a:lstStyle/>
          <a:p>
            <a:endParaRPr/>
          </a:p>
        </p:txBody>
      </p:sp>
      <p:sp>
        <p:nvSpPr>
          <p:cNvPr id="1659" name="Shape 1659"/>
          <p:cNvSpPr>
            <a:spLocks noGrp="1"/>
          </p:cNvSpPr>
          <p:nvPr>
            <p:ph type="body" sz="quarter" idx="1"/>
          </p:nvPr>
        </p:nvSpPr>
        <p:spPr>
          <a:prstGeom prst="rect">
            <a:avLst/>
          </a:prstGeom>
        </p:spPr>
        <p:txBody>
          <a:bodyPr/>
          <a:lstStyle/>
          <a:p>
            <a:r>
              <a:t>They do this using non-linear functions, like exponentials or polynomials.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 name="Shape 1675"/>
          <p:cNvSpPr>
            <a:spLocks noGrp="1" noRot="1" noChangeAspect="1"/>
          </p:cNvSpPr>
          <p:nvPr>
            <p:ph type="sldImg"/>
          </p:nvPr>
        </p:nvSpPr>
        <p:spPr>
          <a:xfrm>
            <a:off x="381000" y="685800"/>
            <a:ext cx="6096000" cy="3429000"/>
          </a:xfrm>
          <a:prstGeom prst="rect">
            <a:avLst/>
          </a:prstGeom>
        </p:spPr>
        <p:txBody>
          <a:bodyPr/>
          <a:lstStyle/>
          <a:p>
            <a:endParaRPr/>
          </a:p>
        </p:txBody>
      </p:sp>
      <p:sp>
        <p:nvSpPr>
          <p:cNvPr id="1676" name="Shape 1676"/>
          <p:cNvSpPr>
            <a:spLocks noGrp="1"/>
          </p:cNvSpPr>
          <p:nvPr>
            <p:ph type="body" sz="quarter" idx="1"/>
          </p:nvPr>
        </p:nvSpPr>
        <p:spPr>
          <a:prstGeom prst="rect">
            <a:avLst/>
          </a:prstGeom>
        </p:spPr>
        <p:txBody>
          <a:bodyPr/>
          <a:lstStyle/>
          <a:p>
            <a:r>
              <a:t>Let’s say you have an email and you’re trying to detect if it’s spam or not.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 name="Shape 1696"/>
          <p:cNvSpPr>
            <a:spLocks noGrp="1" noRot="1" noChangeAspect="1"/>
          </p:cNvSpPr>
          <p:nvPr>
            <p:ph type="sldImg"/>
          </p:nvPr>
        </p:nvSpPr>
        <p:spPr>
          <a:xfrm>
            <a:off x="381000" y="685800"/>
            <a:ext cx="6096000" cy="3429000"/>
          </a:xfrm>
          <a:prstGeom prst="rect">
            <a:avLst/>
          </a:prstGeom>
        </p:spPr>
        <p:txBody>
          <a:bodyPr/>
          <a:lstStyle/>
          <a:p>
            <a:endParaRPr/>
          </a:p>
        </p:txBody>
      </p:sp>
      <p:sp>
        <p:nvSpPr>
          <p:cNvPr id="1697" name="Shape 1697"/>
          <p:cNvSpPr>
            <a:spLocks noGrp="1"/>
          </p:cNvSpPr>
          <p:nvPr>
            <p:ph type="body" sz="quarter" idx="1"/>
          </p:nvPr>
        </p:nvSpPr>
        <p:spPr>
          <a:prstGeom prst="rect">
            <a:avLst/>
          </a:prstGeom>
        </p:spPr>
        <p:txBody>
          <a:bodyPr/>
          <a:lstStyle/>
          <a:p>
            <a:r>
              <a:t>These things are usually associated with spam (if your relative is dying of cancer they will probably call you not email)</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 name="Shape 1718"/>
          <p:cNvSpPr>
            <a:spLocks noGrp="1" noRot="1" noChangeAspect="1"/>
          </p:cNvSpPr>
          <p:nvPr>
            <p:ph type="sldImg"/>
          </p:nvPr>
        </p:nvSpPr>
        <p:spPr>
          <a:xfrm>
            <a:off x="381000" y="685800"/>
            <a:ext cx="6096000" cy="3429000"/>
          </a:xfrm>
          <a:prstGeom prst="rect">
            <a:avLst/>
          </a:prstGeom>
        </p:spPr>
        <p:txBody>
          <a:bodyPr/>
          <a:lstStyle/>
          <a:p>
            <a:endParaRPr/>
          </a:p>
        </p:txBody>
      </p:sp>
      <p:sp>
        <p:nvSpPr>
          <p:cNvPr id="1719" name="Shape 1719"/>
          <p:cNvSpPr>
            <a:spLocks noGrp="1"/>
          </p:cNvSpPr>
          <p:nvPr>
            <p:ph type="body" sz="quarter" idx="1"/>
          </p:nvPr>
        </p:nvSpPr>
        <p:spPr>
          <a:prstGeom prst="rect">
            <a:avLst/>
          </a:prstGeom>
        </p:spPr>
        <p:txBody>
          <a:bodyPr/>
          <a:lstStyle/>
          <a:p>
            <a:r>
              <a:t>And so if we have these things, then we have spam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 name="Shape 1731"/>
          <p:cNvSpPr>
            <a:spLocks noGrp="1" noRot="1" noChangeAspect="1"/>
          </p:cNvSpPr>
          <p:nvPr>
            <p:ph type="sldImg"/>
          </p:nvPr>
        </p:nvSpPr>
        <p:spPr>
          <a:xfrm>
            <a:off x="381000" y="685800"/>
            <a:ext cx="6096000" cy="3429000"/>
          </a:xfrm>
          <a:prstGeom prst="rect">
            <a:avLst/>
          </a:prstGeom>
        </p:spPr>
        <p:txBody>
          <a:bodyPr/>
          <a:lstStyle/>
          <a:p>
            <a:endParaRPr/>
          </a:p>
        </p:txBody>
      </p:sp>
      <p:sp>
        <p:nvSpPr>
          <p:cNvPr id="1732" name="Shape 1732"/>
          <p:cNvSpPr>
            <a:spLocks noGrp="1"/>
          </p:cNvSpPr>
          <p:nvPr>
            <p:ph type="body" sz="quarter" idx="1"/>
          </p:nvPr>
        </p:nvSpPr>
        <p:spPr>
          <a:prstGeom prst="rect">
            <a:avLst/>
          </a:prstGeom>
        </p:spPr>
        <p:txBody>
          <a:bodyPr/>
          <a:lstStyle/>
          <a:p>
            <a:r>
              <a:t>And we can use this special notation here. A happening, if you are given, as a premise, B</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But that’s a lot of features! And as you have more and more features with complex data, linear models (such as linear or logistic regression) might not be the best.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 name="Shape 1768"/>
          <p:cNvSpPr>
            <a:spLocks noGrp="1" noRot="1" noChangeAspect="1"/>
          </p:cNvSpPr>
          <p:nvPr>
            <p:ph type="sldImg"/>
          </p:nvPr>
        </p:nvSpPr>
        <p:spPr>
          <a:xfrm>
            <a:off x="381000" y="685800"/>
            <a:ext cx="6096000" cy="3429000"/>
          </a:xfrm>
          <a:prstGeom prst="rect">
            <a:avLst/>
          </a:prstGeom>
        </p:spPr>
        <p:txBody>
          <a:bodyPr/>
          <a:lstStyle/>
          <a:p>
            <a:endParaRPr/>
          </a:p>
        </p:txBody>
      </p:sp>
      <p:sp>
        <p:nvSpPr>
          <p:cNvPr id="1769" name="Shape 1769"/>
          <p:cNvSpPr>
            <a:spLocks noGrp="1"/>
          </p:cNvSpPr>
          <p:nvPr>
            <p:ph type="body" sz="quarter" idx="1"/>
          </p:nvPr>
        </p:nvSpPr>
        <p:spPr>
          <a:prstGeom prst="rect">
            <a:avLst/>
          </a:prstGeom>
        </p:spPr>
        <p:txBody>
          <a:bodyPr/>
          <a:lstStyle/>
          <a:p>
            <a:r>
              <a:t>And so we can use the probability of spam given nigerian prince to tell us if “nigerian prince” tells us this is spam. If it is a high probability, then it will likely be spam. If it is a low probability, it will likely not be spam.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t>Everything on the right side is directly observable in the dataset. </a:t>
            </a:r>
          </a:p>
          <a:p>
            <a:r>
              <a:t>We multiply the percent of the dataset that is spam by the percent of spam that has the nigerian prince, and divide it by percent of the dataset that includes nigerian prince.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 name="Shape 1828"/>
          <p:cNvSpPr>
            <a:spLocks noGrp="1" noRot="1" noChangeAspect="1"/>
          </p:cNvSpPr>
          <p:nvPr>
            <p:ph type="sldImg"/>
          </p:nvPr>
        </p:nvSpPr>
        <p:spPr>
          <a:xfrm>
            <a:off x="381000" y="685800"/>
            <a:ext cx="6096000" cy="3429000"/>
          </a:xfrm>
          <a:prstGeom prst="rect">
            <a:avLst/>
          </a:prstGeom>
        </p:spPr>
        <p:txBody>
          <a:bodyPr/>
          <a:lstStyle/>
          <a:p>
            <a:endParaRPr/>
          </a:p>
        </p:txBody>
      </p:sp>
      <p:sp>
        <p:nvSpPr>
          <p:cNvPr id="1829" name="Shape 1829"/>
          <p:cNvSpPr>
            <a:spLocks noGrp="1"/>
          </p:cNvSpPr>
          <p:nvPr>
            <p:ph type="body" sz="quarter" idx="1"/>
          </p:nvPr>
        </p:nvSpPr>
        <p:spPr>
          <a:prstGeom prst="rect">
            <a:avLst/>
          </a:prstGeom>
        </p:spPr>
        <p:txBody>
          <a:bodyPr/>
          <a:lstStyle/>
          <a:p>
            <a:r>
              <a:t>And if we want more conditions involved, we just multiply. This is the Naïve Bayes classifier. It’s naïve because the multiplication assumes that the probabilities are independent (like to coin tosses) but they might be.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t>Everything on the right side is directly observable in the dataset. </a:t>
            </a:r>
          </a:p>
          <a:p>
            <a:r>
              <a:t>We multiply the percent of the dataset that is spam by the percent of spam that has the nigerian prince, and divide it by percent of the dataset that includes nigerian prince. </a:t>
            </a:r>
          </a:p>
        </p:txBody>
      </p:sp>
    </p:spTree>
    <p:extLst>
      <p:ext uri="{BB962C8B-B14F-4D97-AF65-F5344CB8AC3E}">
        <p14:creationId xmlns:p14="http://schemas.microsoft.com/office/powerpoint/2010/main" val="1256475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t>Everything on the right side is directly observable in the dataset. </a:t>
            </a:r>
          </a:p>
          <a:p>
            <a:r>
              <a:t>We multiply the percent of the dataset that is spam by the percent of spam that has the nigerian prince, and divide it by percent of the dataset that includes nigerian prince. </a:t>
            </a:r>
          </a:p>
        </p:txBody>
      </p:sp>
    </p:spTree>
    <p:extLst>
      <p:ext uri="{BB962C8B-B14F-4D97-AF65-F5344CB8AC3E}">
        <p14:creationId xmlns:p14="http://schemas.microsoft.com/office/powerpoint/2010/main" val="3276372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t>Everything on the right side is directly observable in the dataset. </a:t>
            </a:r>
          </a:p>
          <a:p>
            <a:r>
              <a:t>We multiply the percent of the dataset that is spam by the percent of spam that has the nigerian prince, and divide it by percent of the dataset that includes nigerian prince. </a:t>
            </a:r>
          </a:p>
        </p:txBody>
      </p:sp>
    </p:spTree>
    <p:extLst>
      <p:ext uri="{BB962C8B-B14F-4D97-AF65-F5344CB8AC3E}">
        <p14:creationId xmlns:p14="http://schemas.microsoft.com/office/powerpoint/2010/main" val="2322234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t>Everything on the right side is directly observable in the dataset. </a:t>
            </a:r>
          </a:p>
          <a:p>
            <a:r>
              <a:t>We multiply the percent of the dataset that is spam by the percent of spam that has the nigerian prince, and divide it by percent of the dataset that includes nigerian prince. </a:t>
            </a:r>
          </a:p>
        </p:txBody>
      </p:sp>
    </p:spTree>
    <p:extLst>
      <p:ext uri="{BB962C8B-B14F-4D97-AF65-F5344CB8AC3E}">
        <p14:creationId xmlns:p14="http://schemas.microsoft.com/office/powerpoint/2010/main" val="1033077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 name="Shape 1828"/>
          <p:cNvSpPr>
            <a:spLocks noGrp="1" noRot="1" noChangeAspect="1"/>
          </p:cNvSpPr>
          <p:nvPr>
            <p:ph type="sldImg"/>
          </p:nvPr>
        </p:nvSpPr>
        <p:spPr>
          <a:xfrm>
            <a:off x="381000" y="685800"/>
            <a:ext cx="6096000" cy="3429000"/>
          </a:xfrm>
          <a:prstGeom prst="rect">
            <a:avLst/>
          </a:prstGeom>
        </p:spPr>
        <p:txBody>
          <a:bodyPr/>
          <a:lstStyle/>
          <a:p>
            <a:endParaRPr/>
          </a:p>
        </p:txBody>
      </p:sp>
      <p:sp>
        <p:nvSpPr>
          <p:cNvPr id="1829" name="Shape 1829"/>
          <p:cNvSpPr>
            <a:spLocks noGrp="1"/>
          </p:cNvSpPr>
          <p:nvPr>
            <p:ph type="body" sz="quarter" idx="1"/>
          </p:nvPr>
        </p:nvSpPr>
        <p:spPr>
          <a:prstGeom prst="rect">
            <a:avLst/>
          </a:prstGeom>
        </p:spPr>
        <p:txBody>
          <a:bodyPr/>
          <a:lstStyle/>
          <a:p>
            <a:r>
              <a:t>And if we want more conditions involved, we just multiply. This is the Naïve Bayes classifier. It’s naïve because the multiplication assumes that the probabilities are independent (like to coin tosses) but they might be.</a:t>
            </a:r>
          </a:p>
        </p:txBody>
      </p:sp>
    </p:spTree>
    <p:extLst>
      <p:ext uri="{BB962C8B-B14F-4D97-AF65-F5344CB8AC3E}">
        <p14:creationId xmlns:p14="http://schemas.microsoft.com/office/powerpoint/2010/main" val="31090214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Shape 1834"/>
          <p:cNvSpPr>
            <a:spLocks noGrp="1" noRot="1" noChangeAspect="1"/>
          </p:cNvSpPr>
          <p:nvPr>
            <p:ph type="sldImg"/>
          </p:nvPr>
        </p:nvSpPr>
        <p:spPr>
          <a:xfrm>
            <a:off x="381000" y="685800"/>
            <a:ext cx="6096000" cy="3429000"/>
          </a:xfrm>
          <a:prstGeom prst="rect">
            <a:avLst/>
          </a:prstGeom>
        </p:spPr>
        <p:txBody>
          <a:bodyPr/>
          <a:lstStyle/>
          <a:p>
            <a:endParaRPr/>
          </a:p>
        </p:txBody>
      </p:sp>
      <p:sp>
        <p:nvSpPr>
          <p:cNvPr id="1835" name="Shape 1835"/>
          <p:cNvSpPr>
            <a:spLocks noGrp="1"/>
          </p:cNvSpPr>
          <p:nvPr>
            <p:ph type="body" sz="quarter" idx="1"/>
          </p:nvPr>
        </p:nvSpPr>
        <p:spPr>
          <a:prstGeom prst="rect">
            <a:avLst/>
          </a:prstGeom>
        </p:spPr>
        <p:txBody>
          <a:bodyPr/>
          <a:lstStyle/>
          <a:p>
            <a:r>
              <a:t>Let’s get to the lab</a:t>
            </a:r>
          </a:p>
        </p:txBody>
      </p:sp>
    </p:spTree>
    <p:extLst>
      <p:ext uri="{BB962C8B-B14F-4D97-AF65-F5344CB8AC3E}">
        <p14:creationId xmlns:p14="http://schemas.microsoft.com/office/powerpoint/2010/main" val="1356657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6337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t>Our first model is a decision tree.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b="0" i="0" dirty="0">
                <a:solidFill>
                  <a:srgbClr val="222832"/>
                </a:solidFill>
                <a:effectLst/>
                <a:highlight>
                  <a:srgbClr val="FFFFFF"/>
                </a:highlight>
                <a:latin typeface="-apple-system"/>
              </a:rPr>
              <a:t>Coefficients represent the relationship between the given feature 𝑋𝑖 and the target 𝑦, assuming that all the other features remain constant (conditional dependence). This is different from plotting 𝑋𝑖 versus 𝑦 and fitting a linear relationship: in that case all possible values of the other features are taken into account in the estimation (marginal dependence).</a:t>
            </a:r>
          </a:p>
          <a:p>
            <a:endParaRPr lang="en-US" b="0" i="0" dirty="0">
              <a:solidFill>
                <a:srgbClr val="222832"/>
              </a:solidFill>
              <a:effectLst/>
              <a:highlight>
                <a:srgbClr val="FFFFFF"/>
              </a:highlight>
              <a:latin typeface="-apple-system"/>
            </a:endParaRPr>
          </a:p>
          <a:p>
            <a:r>
              <a:rPr lang="en-US" b="0" i="0" dirty="0">
                <a:solidFill>
                  <a:srgbClr val="222832"/>
                </a:solidFill>
                <a:effectLst/>
                <a:highlight>
                  <a:srgbClr val="FFFFFF"/>
                </a:highlight>
                <a:latin typeface="-apple-system"/>
              </a:rPr>
              <a:t>If you look at the sign of the coefficient, are you surprised. </a:t>
            </a:r>
            <a:r>
              <a:rPr lang="en-US" b="1" i="0" dirty="0">
                <a:solidFill>
                  <a:srgbClr val="222832"/>
                </a:solidFill>
                <a:effectLst/>
                <a:highlight>
                  <a:srgbClr val="FFFFFF"/>
                </a:highlight>
                <a:latin typeface="-apple-system"/>
              </a:rPr>
              <a:t>Why is the coefficient associated to </a:t>
            </a:r>
            <a:r>
              <a:rPr lang="en-US" b="1" i="0" dirty="0" err="1">
                <a:solidFill>
                  <a:srgbClr val="222832"/>
                </a:solidFill>
                <a:effectLst/>
                <a:highlight>
                  <a:srgbClr val="FFFFFF"/>
                </a:highlight>
                <a:latin typeface="-apple-system"/>
              </a:rPr>
              <a:t>AveRooms</a:t>
            </a:r>
            <a:r>
              <a:rPr lang="en-US" b="1" i="0" dirty="0">
                <a:solidFill>
                  <a:srgbClr val="222832"/>
                </a:solidFill>
                <a:effectLst/>
                <a:highlight>
                  <a:srgbClr val="FFFFFF"/>
                </a:highlight>
                <a:latin typeface="-apple-system"/>
              </a:rPr>
              <a:t> negative?</a:t>
            </a:r>
            <a:r>
              <a:rPr lang="en-US" b="0" i="0" dirty="0">
                <a:solidFill>
                  <a:srgbClr val="222832"/>
                </a:solidFill>
                <a:effectLst/>
                <a:highlight>
                  <a:srgbClr val="FFFFFF"/>
                </a:highlight>
                <a:latin typeface="-apple-system"/>
              </a:rPr>
              <a:t> Does the price of houses decreases with the number of rooms?</a:t>
            </a:r>
          </a:p>
          <a:p>
            <a:endParaRPr lang="en-US" b="0" i="0" dirty="0">
              <a:solidFill>
                <a:srgbClr val="222832"/>
              </a:solidFill>
              <a:effectLst/>
              <a:highlight>
                <a:srgbClr val="FFFFFF"/>
              </a:highlight>
              <a:latin typeface="-apple-system"/>
            </a:endParaRPr>
          </a:p>
          <a:p>
            <a:endParaRPr dirty="0"/>
          </a:p>
        </p:txBody>
      </p:sp>
    </p:spTree>
    <p:extLst>
      <p:ext uri="{BB962C8B-B14F-4D97-AF65-F5344CB8AC3E}">
        <p14:creationId xmlns:p14="http://schemas.microsoft.com/office/powerpoint/2010/main" val="2275670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b="0" i="0" dirty="0">
                <a:solidFill>
                  <a:srgbClr val="222832"/>
                </a:solidFill>
                <a:effectLst/>
                <a:highlight>
                  <a:srgbClr val="FFFFFF"/>
                </a:highlight>
                <a:latin typeface="-apple-system"/>
              </a:rPr>
              <a:t>Coefficients represent the relationship between the given feature 𝑋𝑖 and the target 𝑦, assuming that all the other features remain constant (conditional dependence). This is different from plotting 𝑋𝑖 versus 𝑦 and fitting a linear relationship: in that case all possible values of the other features are taken into account in the estimation (marginal dependence).</a:t>
            </a:r>
            <a:endParaRPr dirty="0"/>
          </a:p>
        </p:txBody>
      </p:sp>
    </p:spTree>
    <p:extLst>
      <p:ext uri="{BB962C8B-B14F-4D97-AF65-F5344CB8AC3E}">
        <p14:creationId xmlns:p14="http://schemas.microsoft.com/office/powerpoint/2010/main" val="1368229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b="0" i="0" dirty="0">
                <a:solidFill>
                  <a:srgbClr val="222832"/>
                </a:solidFill>
                <a:effectLst/>
                <a:highlight>
                  <a:srgbClr val="FFFFFF"/>
                </a:highlight>
                <a:latin typeface="-apple-system"/>
              </a:rPr>
              <a:t>Coefficients represent the relationship between the given feature 𝑋𝑖 and the target 𝑦, assuming that all the other features remain constant (conditional dependence). This is different from plotting 𝑋𝑖 versus 𝑦 and fitting a linear relationship: in that case all possible values of the other features are taken into account in the estimation (marginal dependence).</a:t>
            </a:r>
            <a:endParaRPr dirty="0"/>
          </a:p>
        </p:txBody>
      </p:sp>
    </p:spTree>
    <p:extLst>
      <p:ext uri="{BB962C8B-B14F-4D97-AF65-F5344CB8AC3E}">
        <p14:creationId xmlns:p14="http://schemas.microsoft.com/office/powerpoint/2010/main" val="19202892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b="0" i="0" dirty="0">
                <a:solidFill>
                  <a:srgbClr val="222832"/>
                </a:solidFill>
                <a:effectLst/>
                <a:highlight>
                  <a:srgbClr val="FFFFFF"/>
                </a:highlight>
                <a:latin typeface="-apple-system"/>
              </a:rPr>
              <a:t>Multiple choice questions. Can choose as many as correct. I think all of them are right.</a:t>
            </a:r>
            <a:endParaRPr dirty="0"/>
          </a:p>
        </p:txBody>
      </p:sp>
    </p:spTree>
    <p:extLst>
      <p:ext uri="{BB962C8B-B14F-4D97-AF65-F5344CB8AC3E}">
        <p14:creationId xmlns:p14="http://schemas.microsoft.com/office/powerpoint/2010/main" val="3917975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b="0" i="0" dirty="0">
                <a:solidFill>
                  <a:srgbClr val="222832"/>
                </a:solidFill>
                <a:effectLst/>
                <a:highlight>
                  <a:srgbClr val="FFFFFF"/>
                </a:highlight>
                <a:latin typeface="-apple-system"/>
              </a:rPr>
              <a:t>Multiple choice questions. Can choose as many as correct. The first two are correct. </a:t>
            </a:r>
            <a:endParaRPr dirty="0"/>
          </a:p>
        </p:txBody>
      </p:sp>
    </p:spTree>
    <p:extLst>
      <p:ext uri="{BB962C8B-B14F-4D97-AF65-F5344CB8AC3E}">
        <p14:creationId xmlns:p14="http://schemas.microsoft.com/office/powerpoint/2010/main" val="40079577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b="0" i="0" dirty="0">
                <a:solidFill>
                  <a:srgbClr val="222832"/>
                </a:solidFill>
                <a:effectLst/>
                <a:highlight>
                  <a:srgbClr val="FFFFFF"/>
                </a:highlight>
                <a:latin typeface="-apple-system"/>
              </a:rPr>
              <a:t>Multiple choice questions. Can choose as many as correct. The answer is d</a:t>
            </a:r>
            <a:endParaRPr dirty="0"/>
          </a:p>
        </p:txBody>
      </p:sp>
    </p:spTree>
    <p:extLst>
      <p:ext uri="{BB962C8B-B14F-4D97-AF65-F5344CB8AC3E}">
        <p14:creationId xmlns:p14="http://schemas.microsoft.com/office/powerpoint/2010/main" val="347952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b="0" i="0" dirty="0">
                <a:solidFill>
                  <a:srgbClr val="222832"/>
                </a:solidFill>
                <a:effectLst/>
                <a:highlight>
                  <a:srgbClr val="FFFFFF"/>
                </a:highlight>
                <a:latin typeface="-apple-system"/>
              </a:rPr>
              <a:t>Multiple choice questions. Can choose as many as correct. The answer is b. d) might generate a lot of out of range unrealistic samples. So it is not desirable. </a:t>
            </a:r>
            <a:endParaRPr dirty="0"/>
          </a:p>
        </p:txBody>
      </p:sp>
    </p:spTree>
    <p:extLst>
      <p:ext uri="{BB962C8B-B14F-4D97-AF65-F5344CB8AC3E}">
        <p14:creationId xmlns:p14="http://schemas.microsoft.com/office/powerpoint/2010/main" val="4098051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b="0" i="0" dirty="0">
                <a:solidFill>
                  <a:srgbClr val="222832"/>
                </a:solidFill>
                <a:effectLst/>
                <a:highlight>
                  <a:srgbClr val="FFFFFF"/>
                </a:highlight>
                <a:latin typeface="-apple-system"/>
              </a:rPr>
              <a:t>Multiple choice questions. Can choose as many as correct. The answer is b. d) might generate a lot of out of range unrealistic samples. So it is not desirable. </a:t>
            </a:r>
            <a:endParaRPr dirty="0"/>
          </a:p>
        </p:txBody>
      </p:sp>
    </p:spTree>
    <p:extLst>
      <p:ext uri="{BB962C8B-B14F-4D97-AF65-F5344CB8AC3E}">
        <p14:creationId xmlns:p14="http://schemas.microsoft.com/office/powerpoint/2010/main" val="3665684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Shape 1834"/>
          <p:cNvSpPr>
            <a:spLocks noGrp="1" noRot="1" noChangeAspect="1"/>
          </p:cNvSpPr>
          <p:nvPr>
            <p:ph type="sldImg"/>
          </p:nvPr>
        </p:nvSpPr>
        <p:spPr>
          <a:xfrm>
            <a:off x="381000" y="685800"/>
            <a:ext cx="6096000" cy="3429000"/>
          </a:xfrm>
          <a:prstGeom prst="rect">
            <a:avLst/>
          </a:prstGeom>
        </p:spPr>
        <p:txBody>
          <a:bodyPr/>
          <a:lstStyle/>
          <a:p>
            <a:endParaRPr/>
          </a:p>
        </p:txBody>
      </p:sp>
      <p:sp>
        <p:nvSpPr>
          <p:cNvPr id="1835" name="Shape 1835"/>
          <p:cNvSpPr>
            <a:spLocks noGrp="1"/>
          </p:cNvSpPr>
          <p:nvPr>
            <p:ph type="body" sz="quarter" idx="1"/>
          </p:nvPr>
        </p:nvSpPr>
        <p:spPr>
          <a:prstGeom prst="rect">
            <a:avLst/>
          </a:prstGeom>
        </p:spPr>
        <p:txBody>
          <a:bodyPr/>
          <a:lstStyle/>
          <a:p>
            <a:r>
              <a:t>Let’s get to the lab</a:t>
            </a:r>
          </a:p>
        </p:txBody>
      </p:sp>
    </p:spTree>
    <p:extLst>
      <p:ext uri="{BB962C8B-B14F-4D97-AF65-F5344CB8AC3E}">
        <p14:creationId xmlns:p14="http://schemas.microsoft.com/office/powerpoint/2010/main" val="3199622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To understand this model, let’s take a look at an example. Let’s say you want to buy a pair of shoes.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You want to know its price,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t>Comfort level,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And fashion level.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23739968" y="13161035"/>
            <a:ext cx="368504" cy="374600"/>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3.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81.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50.png"/><Relationship Id="rId7" Type="http://schemas.openxmlformats.org/officeDocument/2006/relationships/image" Target="../media/image45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00.png"/><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00.png"/><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hyperlink" Target="https://pixabay.com/en/food-fruit-apple-fresh-apples-1681977/"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pixabay.com/en/food-fruit-apple-fresh-apples-1681977/"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pixabay.com/en/food-fruit-apple-fresh-apples-1681977/"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pixabay.com/en/food-fruit-apple-fresh-apples-1681977/"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IBridge"/>
          <p:cNvSpPr txBox="1">
            <a:spLocks noGrp="1"/>
          </p:cNvSpPr>
          <p:nvPr>
            <p:ph type="ctrTitle"/>
          </p:nvPr>
        </p:nvSpPr>
        <p:spPr>
          <a:xfrm>
            <a:off x="7436177" y="5492834"/>
            <a:ext cx="7148509" cy="2015758"/>
          </a:xfrm>
          <a:prstGeom prst="rect">
            <a:avLst/>
          </a:prstGeom>
        </p:spPr>
        <p:txBody>
          <a:bodyPr anchor="ctr"/>
          <a:lstStyle/>
          <a:p>
            <a:r>
              <a:rPr dirty="0" err="1">
                <a:solidFill>
                  <a:schemeClr val="accent2">
                    <a:hueOff val="192982"/>
                    <a:satOff val="17755"/>
                    <a:lumOff val="-28483"/>
                  </a:schemeClr>
                </a:solidFill>
              </a:rPr>
              <a:t>AI</a:t>
            </a:r>
            <a:r>
              <a:rPr dirty="0" err="1">
                <a:solidFill>
                  <a:schemeClr val="accent1">
                    <a:hueOff val="114395"/>
                    <a:lumOff val="-24975"/>
                  </a:schemeClr>
                </a:solidFill>
              </a:rPr>
              <a:t>Bridge</a:t>
            </a:r>
            <a:endParaRPr dirty="0">
              <a:solidFill>
                <a:schemeClr val="accent1">
                  <a:hueOff val="114395"/>
                  <a:lumOff val="-24975"/>
                </a:schemeClr>
              </a:solidFill>
            </a:endParaRPr>
          </a:p>
        </p:txBody>
      </p:sp>
      <p:sp>
        <p:nvSpPr>
          <p:cNvPr id="152" name="Lecture 6"/>
          <p:cNvSpPr txBox="1">
            <a:spLocks noGrp="1"/>
          </p:cNvSpPr>
          <p:nvPr>
            <p:ph type="subTitle" sz="quarter" idx="1"/>
          </p:nvPr>
        </p:nvSpPr>
        <p:spPr>
          <a:xfrm>
            <a:off x="7511260" y="7312079"/>
            <a:ext cx="10468956" cy="911087"/>
          </a:xfrm>
          <a:prstGeom prst="rect">
            <a:avLst/>
          </a:prstGeom>
        </p:spPr>
        <p:txBody>
          <a:bodyPr/>
          <a:lstStyle>
            <a:lvl1pPr>
              <a:defRPr sz="5200" b="0">
                <a:latin typeface="Helvetica Neue Medium"/>
                <a:ea typeface="Helvetica Neue Medium"/>
                <a:cs typeface="Helvetica Neue Medium"/>
                <a:sym typeface="Helvetica Neue Medium"/>
              </a:defRPr>
            </a:lvl1pPr>
          </a:lstStyle>
          <a:p>
            <a:r>
              <a:rPr dirty="0"/>
              <a:t>Lecture </a:t>
            </a:r>
            <a:r>
              <a:rPr lang="en-US" dirty="0"/>
              <a:t>4</a:t>
            </a:r>
            <a:endParaRPr dirty="0"/>
          </a:p>
        </p:txBody>
      </p:sp>
      <p:pic>
        <p:nvPicPr>
          <p:cNvPr id="154" name="Image" descr="Image"/>
          <p:cNvPicPr>
            <a:picLocks noChangeAspect="1"/>
          </p:cNvPicPr>
          <p:nvPr/>
        </p:nvPicPr>
        <p:blipFill>
          <a:blip r:embed="rId3"/>
          <a:stretch>
            <a:fillRect/>
          </a:stretch>
        </p:blipFill>
        <p:spPr>
          <a:xfrm>
            <a:off x="1940574" y="5537853"/>
            <a:ext cx="5171742" cy="2591338"/>
          </a:xfrm>
          <a:prstGeom prst="rect">
            <a:avLst/>
          </a:prstGeom>
          <a:ln w="12700">
            <a:miter lim="400000"/>
          </a:ln>
        </p:spPr>
      </p:pic>
      <p:pic>
        <p:nvPicPr>
          <p:cNvPr id="155" name="Image" descr="Image"/>
          <p:cNvPicPr>
            <a:picLocks noChangeAspect="1"/>
          </p:cNvPicPr>
          <p:nvPr/>
        </p:nvPicPr>
        <p:blipFill>
          <a:blip r:embed="rId4"/>
          <a:stretch>
            <a:fillRect/>
          </a:stretch>
        </p:blipFill>
        <p:spPr>
          <a:xfrm>
            <a:off x="21720224" y="513931"/>
            <a:ext cx="2177181" cy="241227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AA6FE-16EC-4DEC-E4F3-87808399ED8C}"/>
              </a:ext>
            </a:extLst>
          </p:cNvPr>
          <p:cNvPicPr>
            <a:picLocks noChangeAspect="1"/>
          </p:cNvPicPr>
          <p:nvPr/>
        </p:nvPicPr>
        <p:blipFill>
          <a:blip r:embed="rId3"/>
          <a:stretch>
            <a:fillRect/>
          </a:stretch>
        </p:blipFill>
        <p:spPr>
          <a:xfrm>
            <a:off x="11092994" y="1250218"/>
            <a:ext cx="11673441" cy="11290706"/>
          </a:xfrm>
          <a:prstGeom prst="rect">
            <a:avLst/>
          </a:prstGeom>
        </p:spPr>
      </p:pic>
      <p:sp>
        <p:nvSpPr>
          <p:cNvPr id="261" name="Can I afford it?"/>
          <p:cNvSpPr/>
          <p:nvPr/>
        </p:nvSpPr>
        <p:spPr>
          <a:xfrm>
            <a:off x="975175" y="347006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62" name="Fashion"/>
          <p:cNvSpPr txBox="1"/>
          <p:nvPr/>
        </p:nvSpPr>
        <p:spPr>
          <a:xfrm>
            <a:off x="16119309" y="12136708"/>
            <a:ext cx="2259484"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Fashion</a:t>
            </a:r>
          </a:p>
        </p:txBody>
      </p:sp>
      <p:sp>
        <p:nvSpPr>
          <p:cNvPr id="263" name="Comfort"/>
          <p:cNvSpPr txBox="1"/>
          <p:nvPr/>
        </p:nvSpPr>
        <p:spPr>
          <a:xfrm rot="16200000">
            <a:off x="10067648" y="6453784"/>
            <a:ext cx="2349704"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rPr dirty="0"/>
              <a:t>Comfort</a:t>
            </a:r>
          </a:p>
        </p:txBody>
      </p:sp>
      <p:sp>
        <p:nvSpPr>
          <p:cNvPr id="264" name="Is it comfortable?"/>
          <p:cNvSpPr/>
          <p:nvPr/>
        </p:nvSpPr>
        <p:spPr>
          <a:xfrm>
            <a:off x="975175" y="6261100"/>
            <a:ext cx="8714521" cy="1270000"/>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comfortable?</a:t>
            </a:r>
          </a:p>
        </p:txBody>
      </p:sp>
      <p:sp>
        <p:nvSpPr>
          <p:cNvPr id="265" name="Is it fashionable?"/>
          <p:cNvSpPr/>
          <p:nvPr/>
        </p:nvSpPr>
        <p:spPr>
          <a:xfrm>
            <a:off x="975175" y="90521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fashionable?</a:t>
            </a:r>
          </a:p>
        </p:txBody>
      </p:sp>
      <p:sp>
        <p:nvSpPr>
          <p:cNvPr id="2" name="Google Shape;403;p55">
            <a:extLst>
              <a:ext uri="{FF2B5EF4-FFF2-40B4-BE49-F238E27FC236}">
                <a16:creationId xmlns:a16="http://schemas.microsoft.com/office/drawing/2014/main" id="{40C115E6-2517-87B3-4167-D54018ED34D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10</a:t>
            </a:fld>
            <a:endParaRPr lang="en" dirty="0">
              <a:solidFill>
                <a:srgbClr val="004C7F"/>
              </a:solidFill>
              <a:latin typeface="Lato"/>
              <a:ea typeface="Lato"/>
              <a:cs typeface="Lato"/>
              <a:sym typeface="Lato"/>
            </a:endParaRPr>
          </a:p>
        </p:txBody>
      </p:sp>
      <p:cxnSp>
        <p:nvCxnSpPr>
          <p:cNvPr id="5" name="Straight Connector 4">
            <a:extLst>
              <a:ext uri="{FF2B5EF4-FFF2-40B4-BE49-F238E27FC236}">
                <a16:creationId xmlns:a16="http://schemas.microsoft.com/office/drawing/2014/main" id="{5140B37E-52D6-B649-ECE0-28D4B48E77D9}"/>
              </a:ext>
            </a:extLst>
          </p:cNvPr>
          <p:cNvCxnSpPr/>
          <p:nvPr/>
        </p:nvCxnSpPr>
        <p:spPr>
          <a:xfrm>
            <a:off x="13411200" y="1856509"/>
            <a:ext cx="8645236" cy="8672946"/>
          </a:xfrm>
          <a:prstGeom prst="line">
            <a:avLst/>
          </a:prstGeom>
          <a:noFill/>
          <a:ln w="76200" cap="flat">
            <a:solidFill>
              <a:srgbClr val="EF7001"/>
            </a:solidFill>
            <a:prstDash val="solid"/>
            <a:miter lim="400000"/>
          </a:ln>
          <a:effectLst/>
          <a:sp3d/>
        </p:spPr>
        <p:style>
          <a:lnRef idx="0">
            <a:scrgbClr r="0" g="0" b="0"/>
          </a:lnRef>
          <a:fillRef idx="0">
            <a:scrgbClr r="0" g="0" b="0"/>
          </a:fillRef>
          <a:effectRef idx="0">
            <a:scrgbClr r="0" g="0" b="0"/>
          </a:effectRef>
          <a:fontRef idx="none"/>
        </p:style>
      </p:cxnSp>
      <p:sp>
        <p:nvSpPr>
          <p:cNvPr id="6" name="Decision Trees">
            <a:extLst>
              <a:ext uri="{FF2B5EF4-FFF2-40B4-BE49-F238E27FC236}">
                <a16:creationId xmlns:a16="http://schemas.microsoft.com/office/drawing/2014/main" id="{00A29CF1-C38B-E49A-C879-CA44DC7093BB}"/>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an I afford it?"/>
          <p:cNvSpPr/>
          <p:nvPr/>
        </p:nvSpPr>
        <p:spPr>
          <a:xfrm>
            <a:off x="7834740" y="2093600"/>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72" name="Is it comfortable?"/>
          <p:cNvSpPr/>
          <p:nvPr/>
        </p:nvSpPr>
        <p:spPr>
          <a:xfrm>
            <a:off x="7834740" y="48846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comfortable?</a:t>
            </a:r>
          </a:p>
        </p:txBody>
      </p:sp>
      <p:pic>
        <p:nvPicPr>
          <p:cNvPr id="273" name="Line Line" descr="Line Line"/>
          <p:cNvPicPr>
            <a:picLocks/>
          </p:cNvPicPr>
          <p:nvPr/>
        </p:nvPicPr>
        <p:blipFill>
          <a:blip r:embed="rId3"/>
          <a:stretch>
            <a:fillRect/>
          </a:stretch>
        </p:blipFill>
        <p:spPr>
          <a:xfrm rot="5400000">
            <a:off x="11752569" y="3948775"/>
            <a:ext cx="878864" cy="405591"/>
          </a:xfrm>
          <a:prstGeom prst="rect">
            <a:avLst/>
          </a:prstGeom>
        </p:spPr>
      </p:pic>
      <p:pic>
        <p:nvPicPr>
          <p:cNvPr id="275" name="Line Line" descr="Line Line"/>
          <p:cNvPicPr>
            <a:picLocks/>
          </p:cNvPicPr>
          <p:nvPr/>
        </p:nvPicPr>
        <p:blipFill>
          <a:blip r:embed="rId4"/>
          <a:stretch>
            <a:fillRect/>
          </a:stretch>
        </p:blipFill>
        <p:spPr>
          <a:xfrm rot="8100000">
            <a:off x="7887517" y="6773690"/>
            <a:ext cx="1297993" cy="405591"/>
          </a:xfrm>
          <a:prstGeom prst="rect">
            <a:avLst/>
          </a:prstGeom>
        </p:spPr>
      </p:pic>
      <p:pic>
        <p:nvPicPr>
          <p:cNvPr id="277" name="Line Line" descr="Line Line"/>
          <p:cNvPicPr>
            <a:picLocks/>
          </p:cNvPicPr>
          <p:nvPr/>
        </p:nvPicPr>
        <p:blipFill>
          <a:blip r:embed="rId5"/>
          <a:stretch>
            <a:fillRect/>
          </a:stretch>
        </p:blipFill>
        <p:spPr>
          <a:xfrm rot="2700000">
            <a:off x="15315409" y="6676661"/>
            <a:ext cx="1294064" cy="405591"/>
          </a:xfrm>
          <a:prstGeom prst="rect">
            <a:avLst/>
          </a:prstGeom>
        </p:spPr>
      </p:pic>
      <p:pic>
        <p:nvPicPr>
          <p:cNvPr id="279" name="Line Line" descr="Line Line"/>
          <p:cNvPicPr>
            <a:picLocks/>
          </p:cNvPicPr>
          <p:nvPr/>
        </p:nvPicPr>
        <p:blipFill>
          <a:blip r:embed="rId6"/>
          <a:stretch>
            <a:fillRect/>
          </a:stretch>
        </p:blipFill>
        <p:spPr>
          <a:xfrm>
            <a:off x="17000470" y="2525804"/>
            <a:ext cx="1660350" cy="405592"/>
          </a:xfrm>
          <a:prstGeom prst="rect">
            <a:avLst/>
          </a:prstGeom>
        </p:spPr>
      </p:pic>
      <p:sp>
        <p:nvSpPr>
          <p:cNvPr id="281" name="No"/>
          <p:cNvSpPr txBox="1"/>
          <p:nvPr/>
        </p:nvSpPr>
        <p:spPr>
          <a:xfrm>
            <a:off x="17211320" y="1844075"/>
            <a:ext cx="904342"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No</a:t>
            </a:r>
          </a:p>
        </p:txBody>
      </p:sp>
      <p:sp>
        <p:nvSpPr>
          <p:cNvPr id="282" name="Don’t buy"/>
          <p:cNvSpPr txBox="1"/>
          <p:nvPr/>
        </p:nvSpPr>
        <p:spPr>
          <a:xfrm>
            <a:off x="18854430" y="2324384"/>
            <a:ext cx="2757526"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t>Don’t buy</a:t>
            </a:r>
          </a:p>
        </p:txBody>
      </p:sp>
      <p:sp>
        <p:nvSpPr>
          <p:cNvPr id="283" name="Yes"/>
          <p:cNvSpPr txBox="1"/>
          <p:nvPr/>
        </p:nvSpPr>
        <p:spPr>
          <a:xfrm>
            <a:off x="12521987" y="3712139"/>
            <a:ext cx="1073812"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Yes</a:t>
            </a:r>
          </a:p>
        </p:txBody>
      </p:sp>
      <p:sp>
        <p:nvSpPr>
          <p:cNvPr id="284" name="No"/>
          <p:cNvSpPr txBox="1"/>
          <p:nvPr/>
        </p:nvSpPr>
        <p:spPr>
          <a:xfrm>
            <a:off x="16386993" y="6357785"/>
            <a:ext cx="904343"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No</a:t>
            </a:r>
          </a:p>
        </p:txBody>
      </p:sp>
      <p:sp>
        <p:nvSpPr>
          <p:cNvPr id="285" name="Yes"/>
          <p:cNvSpPr txBox="1"/>
          <p:nvPr/>
        </p:nvSpPr>
        <p:spPr>
          <a:xfrm>
            <a:off x="7016133" y="6453784"/>
            <a:ext cx="1073812"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Yes</a:t>
            </a:r>
          </a:p>
        </p:txBody>
      </p:sp>
      <p:sp>
        <p:nvSpPr>
          <p:cNvPr id="286" name="Is it fashionable?"/>
          <p:cNvSpPr/>
          <p:nvPr/>
        </p:nvSpPr>
        <p:spPr>
          <a:xfrm>
            <a:off x="12657148" y="767566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fashionable?</a:t>
            </a:r>
          </a:p>
        </p:txBody>
      </p:sp>
      <p:sp>
        <p:nvSpPr>
          <p:cNvPr id="287" name="Buy"/>
          <p:cNvSpPr txBox="1"/>
          <p:nvPr/>
        </p:nvSpPr>
        <p:spPr>
          <a:xfrm>
            <a:off x="7330037" y="7637566"/>
            <a:ext cx="1175614"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t>Buy</a:t>
            </a:r>
          </a:p>
        </p:txBody>
      </p:sp>
      <p:pic>
        <p:nvPicPr>
          <p:cNvPr id="288" name="Line Line" descr="Line Line"/>
          <p:cNvPicPr>
            <a:picLocks/>
          </p:cNvPicPr>
          <p:nvPr/>
        </p:nvPicPr>
        <p:blipFill>
          <a:blip r:embed="rId4"/>
          <a:stretch>
            <a:fillRect/>
          </a:stretch>
        </p:blipFill>
        <p:spPr>
          <a:xfrm rot="8100000">
            <a:off x="12748191" y="9604460"/>
            <a:ext cx="1297993" cy="405591"/>
          </a:xfrm>
          <a:prstGeom prst="rect">
            <a:avLst/>
          </a:prstGeom>
        </p:spPr>
      </p:pic>
      <p:pic>
        <p:nvPicPr>
          <p:cNvPr id="290" name="Line Line" descr="Line Line"/>
          <p:cNvPicPr>
            <a:picLocks/>
          </p:cNvPicPr>
          <p:nvPr/>
        </p:nvPicPr>
        <p:blipFill>
          <a:blip r:embed="rId5"/>
          <a:stretch>
            <a:fillRect/>
          </a:stretch>
        </p:blipFill>
        <p:spPr>
          <a:xfrm rot="2700000">
            <a:off x="20176083" y="9507430"/>
            <a:ext cx="1294064" cy="405592"/>
          </a:xfrm>
          <a:prstGeom prst="rect">
            <a:avLst/>
          </a:prstGeom>
        </p:spPr>
      </p:pic>
      <p:sp>
        <p:nvSpPr>
          <p:cNvPr id="292" name="No"/>
          <p:cNvSpPr txBox="1"/>
          <p:nvPr/>
        </p:nvSpPr>
        <p:spPr>
          <a:xfrm>
            <a:off x="21285767" y="9163155"/>
            <a:ext cx="904343"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No</a:t>
            </a:r>
          </a:p>
        </p:txBody>
      </p:sp>
      <p:sp>
        <p:nvSpPr>
          <p:cNvPr id="293" name="Yes"/>
          <p:cNvSpPr txBox="1"/>
          <p:nvPr/>
        </p:nvSpPr>
        <p:spPr>
          <a:xfrm>
            <a:off x="11876807" y="9284554"/>
            <a:ext cx="1073812"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Yes</a:t>
            </a:r>
          </a:p>
        </p:txBody>
      </p:sp>
      <p:sp>
        <p:nvSpPr>
          <p:cNvPr id="294" name="Buy"/>
          <p:cNvSpPr txBox="1"/>
          <p:nvPr/>
        </p:nvSpPr>
        <p:spPr>
          <a:xfrm>
            <a:off x="12471086" y="10393773"/>
            <a:ext cx="1175614"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t>Buy</a:t>
            </a:r>
          </a:p>
        </p:txBody>
      </p:sp>
      <p:sp>
        <p:nvSpPr>
          <p:cNvPr id="295" name="Don’t buy"/>
          <p:cNvSpPr txBox="1"/>
          <p:nvPr/>
        </p:nvSpPr>
        <p:spPr>
          <a:xfrm>
            <a:off x="20032896" y="10393773"/>
            <a:ext cx="2757526"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t>Don’t buy</a:t>
            </a:r>
          </a:p>
        </p:txBody>
      </p:sp>
      <p:sp>
        <p:nvSpPr>
          <p:cNvPr id="2" name="Google Shape;403;p55">
            <a:extLst>
              <a:ext uri="{FF2B5EF4-FFF2-40B4-BE49-F238E27FC236}">
                <a16:creationId xmlns:a16="http://schemas.microsoft.com/office/drawing/2014/main" id="{1B018263-ACA0-4796-B4E6-26380A001507}"/>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11</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573FF042-051C-F969-621C-B73AFC3795EE}"/>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3" name="Group"/>
          <p:cNvGrpSpPr/>
          <p:nvPr/>
        </p:nvGrpSpPr>
        <p:grpSpPr>
          <a:xfrm>
            <a:off x="1122093" y="3077115"/>
            <a:ext cx="4994041" cy="7561770"/>
            <a:chOff x="0" y="0"/>
            <a:chExt cx="4994039" cy="7561769"/>
          </a:xfrm>
        </p:grpSpPr>
        <p:pic>
          <p:nvPicPr>
            <p:cNvPr id="301" name="Image" descr="Image"/>
            <p:cNvPicPr>
              <a:picLocks noChangeAspect="1"/>
            </p:cNvPicPr>
            <p:nvPr/>
          </p:nvPicPr>
          <p:blipFill>
            <a:blip r:embed="rId3"/>
            <a:srcRect/>
            <a:stretch>
              <a:fillRect/>
            </a:stretch>
          </p:blipFill>
          <p:spPr>
            <a:xfrm>
              <a:off x="2090186" y="2141481"/>
              <a:ext cx="1483550" cy="5420289"/>
            </a:xfrm>
            <a:prstGeom prst="rect">
              <a:avLst/>
            </a:prstGeom>
            <a:ln w="12700" cap="flat">
              <a:noFill/>
              <a:miter lim="400000"/>
            </a:ln>
            <a:effectLst/>
          </p:spPr>
        </p:pic>
        <p:sp>
          <p:nvSpPr>
            <p:cNvPr id="302" name="that seems awfully hard-coded!"/>
            <p:cNvSpPr txBox="1"/>
            <p:nvPr/>
          </p:nvSpPr>
          <p:spPr>
            <a:xfrm>
              <a:off x="0" y="0"/>
              <a:ext cx="4994040" cy="1962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a:solidFill>
                    <a:srgbClr val="000000"/>
                  </a:solidFill>
                  <a:latin typeface="Comic Sans MS"/>
                  <a:ea typeface="Comic Sans MS"/>
                  <a:cs typeface="Comic Sans MS"/>
                  <a:sym typeface="Comic Sans MS"/>
                </a:defRPr>
              </a:lvl1pPr>
            </a:lstStyle>
            <a:p>
              <a:r>
                <a:t>that seems awfully hard-coded!</a:t>
              </a:r>
            </a:p>
          </p:txBody>
        </p:sp>
      </p:grpSp>
      <p:sp>
        <p:nvSpPr>
          <p:cNvPr id="304" name="flowcharts of decisions can create an explainable and repeatable graph of predictions"/>
          <p:cNvSpPr txBox="1"/>
          <p:nvPr/>
        </p:nvSpPr>
        <p:spPr>
          <a:xfrm>
            <a:off x="1257825" y="5769629"/>
            <a:ext cx="4670638" cy="3470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463804" indent="-463804" algn="l" defTabSz="2023821">
              <a:lnSpc>
                <a:spcPct val="120000"/>
              </a:lnSpc>
              <a:buSzPct val="123000"/>
              <a:buChar char="■"/>
              <a:defRPr sz="3652" spc="-73">
                <a:solidFill>
                  <a:srgbClr val="000000"/>
                </a:solidFill>
              </a:defRPr>
            </a:lvl1pPr>
          </a:lstStyle>
          <a:p>
            <a:r>
              <a:t>flowcharts of decisions can create an explainable and repeatable graph of predictions</a:t>
            </a:r>
          </a:p>
        </p:txBody>
      </p:sp>
      <p:sp>
        <p:nvSpPr>
          <p:cNvPr id="305" name="Price ≤ $100?"/>
          <p:cNvSpPr/>
          <p:nvPr/>
        </p:nvSpPr>
        <p:spPr>
          <a:xfrm>
            <a:off x="7834740" y="2093600"/>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Price ≤ $100?</a:t>
            </a:r>
          </a:p>
        </p:txBody>
      </p:sp>
      <p:sp>
        <p:nvSpPr>
          <p:cNvPr id="306" name="Comfort ≥ 8?"/>
          <p:cNvSpPr/>
          <p:nvPr/>
        </p:nvSpPr>
        <p:spPr>
          <a:xfrm>
            <a:off x="7834740" y="48846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Comfort ≥ 8?</a:t>
            </a:r>
          </a:p>
        </p:txBody>
      </p:sp>
      <p:pic>
        <p:nvPicPr>
          <p:cNvPr id="307" name="Line Line" descr="Line Line"/>
          <p:cNvPicPr>
            <a:picLocks/>
          </p:cNvPicPr>
          <p:nvPr/>
        </p:nvPicPr>
        <p:blipFill>
          <a:blip r:embed="rId4"/>
          <a:stretch>
            <a:fillRect/>
          </a:stretch>
        </p:blipFill>
        <p:spPr>
          <a:xfrm rot="5400000">
            <a:off x="11752569" y="3948775"/>
            <a:ext cx="878864" cy="405591"/>
          </a:xfrm>
          <a:prstGeom prst="rect">
            <a:avLst/>
          </a:prstGeom>
        </p:spPr>
      </p:pic>
      <p:pic>
        <p:nvPicPr>
          <p:cNvPr id="309" name="Line Line" descr="Line Line"/>
          <p:cNvPicPr>
            <a:picLocks/>
          </p:cNvPicPr>
          <p:nvPr/>
        </p:nvPicPr>
        <p:blipFill>
          <a:blip r:embed="rId5"/>
          <a:stretch>
            <a:fillRect/>
          </a:stretch>
        </p:blipFill>
        <p:spPr>
          <a:xfrm rot="8100000">
            <a:off x="7887517" y="6773690"/>
            <a:ext cx="1297993" cy="405591"/>
          </a:xfrm>
          <a:prstGeom prst="rect">
            <a:avLst/>
          </a:prstGeom>
        </p:spPr>
      </p:pic>
      <p:pic>
        <p:nvPicPr>
          <p:cNvPr id="311" name="Line Line" descr="Line Line"/>
          <p:cNvPicPr>
            <a:picLocks/>
          </p:cNvPicPr>
          <p:nvPr/>
        </p:nvPicPr>
        <p:blipFill>
          <a:blip r:embed="rId6"/>
          <a:stretch>
            <a:fillRect/>
          </a:stretch>
        </p:blipFill>
        <p:spPr>
          <a:xfrm rot="2700000">
            <a:off x="15315409" y="6676661"/>
            <a:ext cx="1294064" cy="405591"/>
          </a:xfrm>
          <a:prstGeom prst="rect">
            <a:avLst/>
          </a:prstGeom>
        </p:spPr>
      </p:pic>
      <p:pic>
        <p:nvPicPr>
          <p:cNvPr id="313" name="Line Line" descr="Line Line"/>
          <p:cNvPicPr>
            <a:picLocks/>
          </p:cNvPicPr>
          <p:nvPr/>
        </p:nvPicPr>
        <p:blipFill>
          <a:blip r:embed="rId7"/>
          <a:stretch>
            <a:fillRect/>
          </a:stretch>
        </p:blipFill>
        <p:spPr>
          <a:xfrm>
            <a:off x="17000470" y="2525804"/>
            <a:ext cx="1660350" cy="405592"/>
          </a:xfrm>
          <a:prstGeom prst="rect">
            <a:avLst/>
          </a:prstGeom>
        </p:spPr>
      </p:pic>
      <p:sp>
        <p:nvSpPr>
          <p:cNvPr id="315" name="No"/>
          <p:cNvSpPr txBox="1"/>
          <p:nvPr/>
        </p:nvSpPr>
        <p:spPr>
          <a:xfrm>
            <a:off x="17211320" y="1844075"/>
            <a:ext cx="904342"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No</a:t>
            </a:r>
          </a:p>
        </p:txBody>
      </p:sp>
      <p:sp>
        <p:nvSpPr>
          <p:cNvPr id="316" name="Don’t buy"/>
          <p:cNvSpPr txBox="1"/>
          <p:nvPr/>
        </p:nvSpPr>
        <p:spPr>
          <a:xfrm>
            <a:off x="18854430" y="2324384"/>
            <a:ext cx="2757526"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t>Don’t buy</a:t>
            </a:r>
          </a:p>
        </p:txBody>
      </p:sp>
      <p:sp>
        <p:nvSpPr>
          <p:cNvPr id="317" name="Yes"/>
          <p:cNvSpPr txBox="1"/>
          <p:nvPr/>
        </p:nvSpPr>
        <p:spPr>
          <a:xfrm>
            <a:off x="12521987" y="3712139"/>
            <a:ext cx="1073812"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Yes</a:t>
            </a:r>
          </a:p>
        </p:txBody>
      </p:sp>
      <p:sp>
        <p:nvSpPr>
          <p:cNvPr id="318" name="No"/>
          <p:cNvSpPr txBox="1"/>
          <p:nvPr/>
        </p:nvSpPr>
        <p:spPr>
          <a:xfrm>
            <a:off x="16386993" y="6357785"/>
            <a:ext cx="904343"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No</a:t>
            </a:r>
          </a:p>
        </p:txBody>
      </p:sp>
      <p:sp>
        <p:nvSpPr>
          <p:cNvPr id="319" name="Yes"/>
          <p:cNvSpPr txBox="1"/>
          <p:nvPr/>
        </p:nvSpPr>
        <p:spPr>
          <a:xfrm>
            <a:off x="7016133" y="6453784"/>
            <a:ext cx="1073812"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Yes</a:t>
            </a:r>
          </a:p>
        </p:txBody>
      </p:sp>
      <p:sp>
        <p:nvSpPr>
          <p:cNvPr id="320" name="Fashion ≥ 8?"/>
          <p:cNvSpPr/>
          <p:nvPr/>
        </p:nvSpPr>
        <p:spPr>
          <a:xfrm>
            <a:off x="12657148" y="767566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Fashion ≥ 8?</a:t>
            </a:r>
          </a:p>
        </p:txBody>
      </p:sp>
      <p:sp>
        <p:nvSpPr>
          <p:cNvPr id="321" name="Buy"/>
          <p:cNvSpPr txBox="1"/>
          <p:nvPr/>
        </p:nvSpPr>
        <p:spPr>
          <a:xfrm>
            <a:off x="7330037" y="7637566"/>
            <a:ext cx="1175614"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t>Buy</a:t>
            </a:r>
          </a:p>
        </p:txBody>
      </p:sp>
      <p:pic>
        <p:nvPicPr>
          <p:cNvPr id="322" name="Line Line" descr="Line Line"/>
          <p:cNvPicPr>
            <a:picLocks/>
          </p:cNvPicPr>
          <p:nvPr/>
        </p:nvPicPr>
        <p:blipFill>
          <a:blip r:embed="rId5"/>
          <a:stretch>
            <a:fillRect/>
          </a:stretch>
        </p:blipFill>
        <p:spPr>
          <a:xfrm rot="8100000">
            <a:off x="12748191" y="9604460"/>
            <a:ext cx="1297993" cy="405591"/>
          </a:xfrm>
          <a:prstGeom prst="rect">
            <a:avLst/>
          </a:prstGeom>
        </p:spPr>
      </p:pic>
      <p:pic>
        <p:nvPicPr>
          <p:cNvPr id="324" name="Line Line" descr="Line Line"/>
          <p:cNvPicPr>
            <a:picLocks/>
          </p:cNvPicPr>
          <p:nvPr/>
        </p:nvPicPr>
        <p:blipFill>
          <a:blip r:embed="rId6"/>
          <a:stretch>
            <a:fillRect/>
          </a:stretch>
        </p:blipFill>
        <p:spPr>
          <a:xfrm rot="2700000">
            <a:off x="20176083" y="9507430"/>
            <a:ext cx="1294064" cy="405592"/>
          </a:xfrm>
          <a:prstGeom prst="rect">
            <a:avLst/>
          </a:prstGeom>
        </p:spPr>
      </p:pic>
      <p:sp>
        <p:nvSpPr>
          <p:cNvPr id="326" name="No"/>
          <p:cNvSpPr txBox="1"/>
          <p:nvPr/>
        </p:nvSpPr>
        <p:spPr>
          <a:xfrm>
            <a:off x="21285767" y="9163155"/>
            <a:ext cx="904343"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No</a:t>
            </a:r>
          </a:p>
        </p:txBody>
      </p:sp>
      <p:sp>
        <p:nvSpPr>
          <p:cNvPr id="327" name="Yes"/>
          <p:cNvSpPr txBox="1"/>
          <p:nvPr/>
        </p:nvSpPr>
        <p:spPr>
          <a:xfrm>
            <a:off x="11876807" y="9284554"/>
            <a:ext cx="1073812"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Yes</a:t>
            </a:r>
          </a:p>
        </p:txBody>
      </p:sp>
      <p:sp>
        <p:nvSpPr>
          <p:cNvPr id="328" name="Buy"/>
          <p:cNvSpPr txBox="1"/>
          <p:nvPr/>
        </p:nvSpPr>
        <p:spPr>
          <a:xfrm>
            <a:off x="12471086" y="10393773"/>
            <a:ext cx="1175614"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t>Buy</a:t>
            </a:r>
          </a:p>
        </p:txBody>
      </p:sp>
      <p:sp>
        <p:nvSpPr>
          <p:cNvPr id="329" name="Don’t buy"/>
          <p:cNvSpPr txBox="1"/>
          <p:nvPr/>
        </p:nvSpPr>
        <p:spPr>
          <a:xfrm>
            <a:off x="20032896" y="10393773"/>
            <a:ext cx="2757526"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t>Don’t buy</a:t>
            </a:r>
          </a:p>
        </p:txBody>
      </p:sp>
      <p:sp>
        <p:nvSpPr>
          <p:cNvPr id="2" name="Google Shape;403;p55">
            <a:extLst>
              <a:ext uri="{FF2B5EF4-FFF2-40B4-BE49-F238E27FC236}">
                <a16:creationId xmlns:a16="http://schemas.microsoft.com/office/drawing/2014/main" id="{952749B5-83E5-06B1-BB87-8BB4401087C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12</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B36DF062-0C0F-D0A5-31E4-CEAA485A1DAB}"/>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03"/>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3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2" animBg="1" advAuto="0"/>
      <p:bldP spid="304" grpId="1" animBg="1" advAuto="0"/>
      <p:bldP spid="304"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rice"/>
          <p:cNvSpPr txBox="1"/>
          <p:nvPr/>
        </p:nvSpPr>
        <p:spPr>
          <a:xfrm>
            <a:off x="7802115" y="4138940"/>
            <a:ext cx="1177392"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Price</a:t>
            </a:r>
          </a:p>
        </p:txBody>
      </p:sp>
      <p:sp>
        <p:nvSpPr>
          <p:cNvPr id="336" name="Comfort"/>
          <p:cNvSpPr txBox="1"/>
          <p:nvPr/>
        </p:nvSpPr>
        <p:spPr>
          <a:xfrm>
            <a:off x="9542615" y="4138940"/>
            <a:ext cx="1816888"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Comfort</a:t>
            </a:r>
          </a:p>
        </p:txBody>
      </p:sp>
      <p:sp>
        <p:nvSpPr>
          <p:cNvPr id="337" name="Fashion"/>
          <p:cNvSpPr txBox="1"/>
          <p:nvPr/>
        </p:nvSpPr>
        <p:spPr>
          <a:xfrm>
            <a:off x="11888490" y="4138940"/>
            <a:ext cx="1737438"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Fashion</a:t>
            </a:r>
          </a:p>
        </p:txBody>
      </p:sp>
      <p:sp>
        <p:nvSpPr>
          <p:cNvPr id="338" name="Purchased?"/>
          <p:cNvSpPr txBox="1"/>
          <p:nvPr/>
        </p:nvSpPr>
        <p:spPr>
          <a:xfrm>
            <a:off x="14154914" y="4138940"/>
            <a:ext cx="2553971"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339" name="No"/>
          <p:cNvSpPr txBox="1"/>
          <p:nvPr/>
        </p:nvSpPr>
        <p:spPr>
          <a:xfrm>
            <a:off x="15086713" y="5926874"/>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40" name="No"/>
          <p:cNvSpPr txBox="1"/>
          <p:nvPr/>
        </p:nvSpPr>
        <p:spPr>
          <a:xfrm>
            <a:off x="15086713" y="6699657"/>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41" name="Yes"/>
          <p:cNvSpPr txBox="1"/>
          <p:nvPr/>
        </p:nvSpPr>
        <p:spPr>
          <a:xfrm>
            <a:off x="15024928" y="9018005"/>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42" name="$70"/>
          <p:cNvSpPr txBox="1"/>
          <p:nvPr/>
        </p:nvSpPr>
        <p:spPr>
          <a:xfrm>
            <a:off x="8005315" y="5172430"/>
            <a:ext cx="770992"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$70</a:t>
            </a:r>
          </a:p>
        </p:txBody>
      </p:sp>
      <p:sp>
        <p:nvSpPr>
          <p:cNvPr id="343" name="$120"/>
          <p:cNvSpPr txBox="1"/>
          <p:nvPr/>
        </p:nvSpPr>
        <p:spPr>
          <a:xfrm>
            <a:off x="7895866" y="5945213"/>
            <a:ext cx="989890"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$120</a:t>
            </a:r>
          </a:p>
        </p:txBody>
      </p:sp>
      <p:sp>
        <p:nvSpPr>
          <p:cNvPr id="344" name="$20"/>
          <p:cNvSpPr txBox="1"/>
          <p:nvPr/>
        </p:nvSpPr>
        <p:spPr>
          <a:xfrm>
            <a:off x="8005315" y="6717996"/>
            <a:ext cx="770992"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$20</a:t>
            </a:r>
          </a:p>
        </p:txBody>
      </p:sp>
      <p:sp>
        <p:nvSpPr>
          <p:cNvPr id="345" name="$60"/>
          <p:cNvSpPr txBox="1"/>
          <p:nvPr/>
        </p:nvSpPr>
        <p:spPr>
          <a:xfrm>
            <a:off x="8005315" y="7490778"/>
            <a:ext cx="770992"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$60</a:t>
            </a:r>
          </a:p>
        </p:txBody>
      </p:sp>
      <p:sp>
        <p:nvSpPr>
          <p:cNvPr id="346" name="$60"/>
          <p:cNvSpPr txBox="1"/>
          <p:nvPr/>
        </p:nvSpPr>
        <p:spPr>
          <a:xfrm>
            <a:off x="8005315" y="8263561"/>
            <a:ext cx="770992"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$60</a:t>
            </a:r>
          </a:p>
        </p:txBody>
      </p:sp>
      <p:sp>
        <p:nvSpPr>
          <p:cNvPr id="347" name="$80"/>
          <p:cNvSpPr txBox="1"/>
          <p:nvPr/>
        </p:nvSpPr>
        <p:spPr>
          <a:xfrm>
            <a:off x="8005315" y="9036344"/>
            <a:ext cx="770992" cy="573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$80</a:t>
            </a:r>
          </a:p>
        </p:txBody>
      </p:sp>
      <p:sp>
        <p:nvSpPr>
          <p:cNvPr id="348" name="5"/>
          <p:cNvSpPr txBox="1"/>
          <p:nvPr/>
        </p:nvSpPr>
        <p:spPr>
          <a:xfrm>
            <a:off x="10284460" y="5945213"/>
            <a:ext cx="333198"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5</a:t>
            </a:r>
          </a:p>
        </p:txBody>
      </p:sp>
      <p:sp>
        <p:nvSpPr>
          <p:cNvPr id="349" name="4"/>
          <p:cNvSpPr txBox="1"/>
          <p:nvPr/>
        </p:nvSpPr>
        <p:spPr>
          <a:xfrm>
            <a:off x="10284460" y="6717996"/>
            <a:ext cx="333198"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4</a:t>
            </a:r>
          </a:p>
        </p:txBody>
      </p:sp>
      <p:sp>
        <p:nvSpPr>
          <p:cNvPr id="350" name="4"/>
          <p:cNvSpPr txBox="1"/>
          <p:nvPr/>
        </p:nvSpPr>
        <p:spPr>
          <a:xfrm>
            <a:off x="12426958" y="6717996"/>
            <a:ext cx="333198"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4</a:t>
            </a:r>
          </a:p>
        </p:txBody>
      </p:sp>
      <p:sp>
        <p:nvSpPr>
          <p:cNvPr id="351" name="8"/>
          <p:cNvSpPr txBox="1"/>
          <p:nvPr/>
        </p:nvSpPr>
        <p:spPr>
          <a:xfrm>
            <a:off x="12426958" y="5945213"/>
            <a:ext cx="333198"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8</a:t>
            </a:r>
          </a:p>
        </p:txBody>
      </p:sp>
      <p:sp>
        <p:nvSpPr>
          <p:cNvPr id="352" name="1"/>
          <p:cNvSpPr txBox="1"/>
          <p:nvPr/>
        </p:nvSpPr>
        <p:spPr>
          <a:xfrm>
            <a:off x="10299088" y="7490778"/>
            <a:ext cx="333199"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1</a:t>
            </a:r>
          </a:p>
        </p:txBody>
      </p:sp>
      <p:sp>
        <p:nvSpPr>
          <p:cNvPr id="353" name="8"/>
          <p:cNvSpPr txBox="1"/>
          <p:nvPr/>
        </p:nvSpPr>
        <p:spPr>
          <a:xfrm>
            <a:off x="12426958" y="7490778"/>
            <a:ext cx="333198"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8</a:t>
            </a:r>
          </a:p>
        </p:txBody>
      </p:sp>
      <p:sp>
        <p:nvSpPr>
          <p:cNvPr id="354" name="4"/>
          <p:cNvSpPr txBox="1"/>
          <p:nvPr/>
        </p:nvSpPr>
        <p:spPr>
          <a:xfrm>
            <a:off x="10299088" y="5060376"/>
            <a:ext cx="333199" cy="573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4</a:t>
            </a:r>
          </a:p>
        </p:txBody>
      </p:sp>
      <p:sp>
        <p:nvSpPr>
          <p:cNvPr id="355" name="6"/>
          <p:cNvSpPr txBox="1"/>
          <p:nvPr/>
        </p:nvSpPr>
        <p:spPr>
          <a:xfrm>
            <a:off x="12441586" y="5060376"/>
            <a:ext cx="333199" cy="573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6</a:t>
            </a:r>
          </a:p>
        </p:txBody>
      </p:sp>
      <p:sp>
        <p:nvSpPr>
          <p:cNvPr id="356" name="6"/>
          <p:cNvSpPr txBox="1"/>
          <p:nvPr/>
        </p:nvSpPr>
        <p:spPr>
          <a:xfrm>
            <a:off x="10284460" y="8263561"/>
            <a:ext cx="333198"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6</a:t>
            </a:r>
          </a:p>
        </p:txBody>
      </p:sp>
      <p:sp>
        <p:nvSpPr>
          <p:cNvPr id="357" name="3"/>
          <p:cNvSpPr txBox="1"/>
          <p:nvPr/>
        </p:nvSpPr>
        <p:spPr>
          <a:xfrm>
            <a:off x="12426958" y="8263561"/>
            <a:ext cx="333198"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3</a:t>
            </a:r>
          </a:p>
        </p:txBody>
      </p:sp>
      <p:sp>
        <p:nvSpPr>
          <p:cNvPr id="358" name="8"/>
          <p:cNvSpPr txBox="1"/>
          <p:nvPr/>
        </p:nvSpPr>
        <p:spPr>
          <a:xfrm>
            <a:off x="10284460" y="9036344"/>
            <a:ext cx="333198" cy="573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8</a:t>
            </a:r>
          </a:p>
        </p:txBody>
      </p:sp>
      <p:sp>
        <p:nvSpPr>
          <p:cNvPr id="359" name="8"/>
          <p:cNvSpPr txBox="1"/>
          <p:nvPr/>
        </p:nvSpPr>
        <p:spPr>
          <a:xfrm>
            <a:off x="12441586" y="9036344"/>
            <a:ext cx="333199" cy="573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solidFill>
                  <a:srgbClr val="000000"/>
                </a:solidFill>
              </a:defRPr>
            </a:lvl1pPr>
          </a:lstStyle>
          <a:p>
            <a:r>
              <a:t>8</a:t>
            </a:r>
          </a:p>
        </p:txBody>
      </p:sp>
      <p:sp>
        <p:nvSpPr>
          <p:cNvPr id="360" name="Yes"/>
          <p:cNvSpPr txBox="1"/>
          <p:nvPr/>
        </p:nvSpPr>
        <p:spPr>
          <a:xfrm>
            <a:off x="15024928" y="7472440"/>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61" name="No"/>
          <p:cNvSpPr txBox="1"/>
          <p:nvPr/>
        </p:nvSpPr>
        <p:spPr>
          <a:xfrm>
            <a:off x="15086713" y="5154091"/>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62" name="No"/>
          <p:cNvSpPr txBox="1"/>
          <p:nvPr/>
        </p:nvSpPr>
        <p:spPr>
          <a:xfrm>
            <a:off x="15086713" y="8245223"/>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2" name="Google Shape;403;p55">
            <a:extLst>
              <a:ext uri="{FF2B5EF4-FFF2-40B4-BE49-F238E27FC236}">
                <a16:creationId xmlns:a16="http://schemas.microsoft.com/office/drawing/2014/main" id="{F8DFCDB8-BE42-6B81-6037-F0453BCF7B9E}"/>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13</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6FCEF000-6B62-1603-6C09-982B47D9D13D}"/>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No"/>
          <p:cNvSpPr txBox="1"/>
          <p:nvPr/>
        </p:nvSpPr>
        <p:spPr>
          <a:xfrm>
            <a:off x="11846813" y="5393899"/>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69" name="No"/>
          <p:cNvSpPr txBox="1"/>
          <p:nvPr/>
        </p:nvSpPr>
        <p:spPr>
          <a:xfrm>
            <a:off x="11846813" y="6166682"/>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70" name="Yes"/>
          <p:cNvSpPr txBox="1"/>
          <p:nvPr/>
        </p:nvSpPr>
        <p:spPr>
          <a:xfrm>
            <a:off x="11785028" y="8485030"/>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71" name="Yes"/>
          <p:cNvSpPr txBox="1"/>
          <p:nvPr/>
        </p:nvSpPr>
        <p:spPr>
          <a:xfrm>
            <a:off x="11785028" y="6939464"/>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72" name="No"/>
          <p:cNvSpPr txBox="1"/>
          <p:nvPr/>
        </p:nvSpPr>
        <p:spPr>
          <a:xfrm>
            <a:off x="11846813" y="4621116"/>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73" name="No"/>
          <p:cNvSpPr txBox="1"/>
          <p:nvPr/>
        </p:nvSpPr>
        <p:spPr>
          <a:xfrm>
            <a:off x="11846813" y="7712247"/>
            <a:ext cx="690373" cy="60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74" name="Purchased?"/>
          <p:cNvSpPr txBox="1"/>
          <p:nvPr/>
        </p:nvSpPr>
        <p:spPr>
          <a:xfrm>
            <a:off x="10915015" y="3848412"/>
            <a:ext cx="2553971"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2" name="Google Shape;403;p55">
            <a:extLst>
              <a:ext uri="{FF2B5EF4-FFF2-40B4-BE49-F238E27FC236}">
                <a16:creationId xmlns:a16="http://schemas.microsoft.com/office/drawing/2014/main" id="{A95A642B-E381-38B0-2382-664C0F2DD9B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14</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4897FDC9-66ED-543B-3E6A-C7C4BA06FF27}"/>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No"/>
          <p:cNvSpPr txBox="1"/>
          <p:nvPr/>
        </p:nvSpPr>
        <p:spPr>
          <a:xfrm>
            <a:off x="7741089" y="6565772"/>
            <a:ext cx="690373" cy="60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81" name="No"/>
          <p:cNvSpPr txBox="1"/>
          <p:nvPr/>
        </p:nvSpPr>
        <p:spPr>
          <a:xfrm>
            <a:off x="7741089" y="7338556"/>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82" name="Yes"/>
          <p:cNvSpPr txBox="1"/>
          <p:nvPr/>
        </p:nvSpPr>
        <p:spPr>
          <a:xfrm>
            <a:off x="14739147" y="7338556"/>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83" name="Yes"/>
          <p:cNvSpPr txBox="1"/>
          <p:nvPr/>
        </p:nvSpPr>
        <p:spPr>
          <a:xfrm>
            <a:off x="14739147" y="5792990"/>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84" name="No"/>
          <p:cNvSpPr txBox="1"/>
          <p:nvPr/>
        </p:nvSpPr>
        <p:spPr>
          <a:xfrm>
            <a:off x="7741089" y="5792989"/>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85" name="No"/>
          <p:cNvSpPr txBox="1"/>
          <p:nvPr/>
        </p:nvSpPr>
        <p:spPr>
          <a:xfrm>
            <a:off x="14800932" y="6565773"/>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2" name="Google Shape;403;p55">
            <a:extLst>
              <a:ext uri="{FF2B5EF4-FFF2-40B4-BE49-F238E27FC236}">
                <a16:creationId xmlns:a16="http://schemas.microsoft.com/office/drawing/2014/main" id="{CAAB4A30-0F04-8123-FAF5-E716B63A0AD0}"/>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15</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185AF285-7FBE-1E8E-7E52-F6C4929E916C}"/>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No"/>
          <p:cNvSpPr txBox="1"/>
          <p:nvPr/>
        </p:nvSpPr>
        <p:spPr>
          <a:xfrm>
            <a:off x="5276060" y="6414527"/>
            <a:ext cx="690373" cy="60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90" name="No"/>
          <p:cNvSpPr txBox="1"/>
          <p:nvPr/>
        </p:nvSpPr>
        <p:spPr>
          <a:xfrm>
            <a:off x="5276060" y="7187311"/>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91" name="Yes"/>
          <p:cNvSpPr txBox="1"/>
          <p:nvPr/>
        </p:nvSpPr>
        <p:spPr>
          <a:xfrm>
            <a:off x="6691334" y="7187311"/>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92" name="Yes"/>
          <p:cNvSpPr txBox="1"/>
          <p:nvPr/>
        </p:nvSpPr>
        <p:spPr>
          <a:xfrm>
            <a:off x="6691334" y="5641745"/>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93" name="No"/>
          <p:cNvSpPr txBox="1"/>
          <p:nvPr/>
        </p:nvSpPr>
        <p:spPr>
          <a:xfrm>
            <a:off x="5276060" y="5641744"/>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94" name="No"/>
          <p:cNvSpPr txBox="1"/>
          <p:nvPr/>
        </p:nvSpPr>
        <p:spPr>
          <a:xfrm>
            <a:off x="6753119" y="6414528"/>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2" name="Google Shape;403;p55">
            <a:extLst>
              <a:ext uri="{FF2B5EF4-FFF2-40B4-BE49-F238E27FC236}">
                <a16:creationId xmlns:a16="http://schemas.microsoft.com/office/drawing/2014/main" id="{8B57B3FC-D459-CDAE-A03F-ED28FEAD563E}"/>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16</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D1A8E984-ED02-11DD-1310-DEFB2ABE86BF}"/>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No"/>
          <p:cNvSpPr txBox="1"/>
          <p:nvPr/>
        </p:nvSpPr>
        <p:spPr>
          <a:xfrm>
            <a:off x="14194348" y="6279417"/>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99" name="No"/>
          <p:cNvSpPr txBox="1"/>
          <p:nvPr/>
        </p:nvSpPr>
        <p:spPr>
          <a:xfrm>
            <a:off x="14194348" y="7052200"/>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0" name="Yes"/>
          <p:cNvSpPr txBox="1"/>
          <p:nvPr/>
        </p:nvSpPr>
        <p:spPr>
          <a:xfrm>
            <a:off x="15709761" y="7052200"/>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401" name="Yes"/>
          <p:cNvSpPr txBox="1"/>
          <p:nvPr/>
        </p:nvSpPr>
        <p:spPr>
          <a:xfrm>
            <a:off x="14132562" y="7824983"/>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402" name="No"/>
          <p:cNvSpPr txBox="1"/>
          <p:nvPr/>
        </p:nvSpPr>
        <p:spPr>
          <a:xfrm>
            <a:off x="14194348" y="5506634"/>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3" name="No"/>
          <p:cNvSpPr txBox="1"/>
          <p:nvPr/>
        </p:nvSpPr>
        <p:spPr>
          <a:xfrm>
            <a:off x="15771547" y="6279417"/>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4" name="No"/>
          <p:cNvSpPr txBox="1"/>
          <p:nvPr/>
        </p:nvSpPr>
        <p:spPr>
          <a:xfrm>
            <a:off x="7197181" y="6584343"/>
            <a:ext cx="690373" cy="60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5" name="No"/>
          <p:cNvSpPr txBox="1"/>
          <p:nvPr/>
        </p:nvSpPr>
        <p:spPr>
          <a:xfrm>
            <a:off x="7197181" y="7357127"/>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6" name="Yes"/>
          <p:cNvSpPr txBox="1"/>
          <p:nvPr/>
        </p:nvSpPr>
        <p:spPr>
          <a:xfrm>
            <a:off x="8612455" y="7357127"/>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407" name="Yes"/>
          <p:cNvSpPr txBox="1"/>
          <p:nvPr/>
        </p:nvSpPr>
        <p:spPr>
          <a:xfrm>
            <a:off x="8612455" y="5811561"/>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408" name="No"/>
          <p:cNvSpPr txBox="1"/>
          <p:nvPr/>
        </p:nvSpPr>
        <p:spPr>
          <a:xfrm>
            <a:off x="7197181" y="5811560"/>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9" name="No"/>
          <p:cNvSpPr txBox="1"/>
          <p:nvPr/>
        </p:nvSpPr>
        <p:spPr>
          <a:xfrm>
            <a:off x="8674240" y="6584344"/>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grpSp>
        <p:nvGrpSpPr>
          <p:cNvPr id="415" name="Group"/>
          <p:cNvGrpSpPr/>
          <p:nvPr/>
        </p:nvGrpSpPr>
        <p:grpSpPr>
          <a:xfrm>
            <a:off x="9755079" y="3473837"/>
            <a:ext cx="4873842" cy="1549938"/>
            <a:chOff x="-29180" y="233440"/>
            <a:chExt cx="4873840" cy="1549937"/>
          </a:xfrm>
        </p:grpSpPr>
        <p:sp>
          <p:nvSpPr>
            <p:cNvPr id="410" name="Which one is a better split?"/>
            <p:cNvSpPr txBox="1"/>
            <p:nvPr/>
          </p:nvSpPr>
          <p:spPr>
            <a:xfrm>
              <a:off x="-29181" y="233440"/>
              <a:ext cx="4873842" cy="5354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chemeClr val="accent4">
                      <a:hueOff val="-1247790"/>
                      <a:lumOff val="-12326"/>
                    </a:schemeClr>
                  </a:solidFill>
                </a:defRPr>
              </a:lvl1pPr>
            </a:lstStyle>
            <a:p>
              <a:r>
                <a:rPr dirty="0"/>
                <a:t>Which one is a better split?</a:t>
              </a:r>
            </a:p>
          </p:txBody>
        </p:sp>
        <p:pic>
          <p:nvPicPr>
            <p:cNvPr id="411" name="Line Line" descr="Line Line"/>
            <p:cNvPicPr>
              <a:picLocks/>
            </p:cNvPicPr>
            <p:nvPr/>
          </p:nvPicPr>
          <p:blipFill>
            <a:blip r:embed="rId3"/>
            <a:stretch>
              <a:fillRect/>
            </a:stretch>
          </p:blipFill>
          <p:spPr>
            <a:xfrm rot="9435355">
              <a:off x="73195" y="1145023"/>
              <a:ext cx="1158362" cy="358792"/>
            </a:xfrm>
            <a:prstGeom prst="rect">
              <a:avLst/>
            </a:prstGeom>
            <a:effectLst/>
          </p:spPr>
        </p:pic>
        <p:pic>
          <p:nvPicPr>
            <p:cNvPr id="413" name="Line Line" descr="Line Line"/>
            <p:cNvPicPr>
              <a:picLocks/>
            </p:cNvPicPr>
            <p:nvPr/>
          </p:nvPicPr>
          <p:blipFill>
            <a:blip r:embed="rId4"/>
            <a:stretch>
              <a:fillRect/>
            </a:stretch>
          </p:blipFill>
          <p:spPr>
            <a:xfrm rot="1723984">
              <a:off x="3010379" y="1166699"/>
              <a:ext cx="1164794" cy="358793"/>
            </a:xfrm>
            <a:prstGeom prst="rect">
              <a:avLst/>
            </a:prstGeom>
            <a:effectLst/>
          </p:spPr>
        </p:pic>
      </p:grpSp>
      <p:sp>
        <p:nvSpPr>
          <p:cNvPr id="416" name="All no"/>
          <p:cNvSpPr txBox="1"/>
          <p:nvPr/>
        </p:nvSpPr>
        <p:spPr>
          <a:xfrm>
            <a:off x="6929591" y="8292838"/>
            <a:ext cx="1225551"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All no</a:t>
            </a:r>
          </a:p>
        </p:txBody>
      </p:sp>
      <p:sp>
        <p:nvSpPr>
          <p:cNvPr id="417" name="Mostly no"/>
          <p:cNvSpPr txBox="1"/>
          <p:nvPr/>
        </p:nvSpPr>
        <p:spPr>
          <a:xfrm>
            <a:off x="13506706" y="8597766"/>
            <a:ext cx="206565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Mostly no</a:t>
            </a:r>
          </a:p>
        </p:txBody>
      </p:sp>
      <p:sp>
        <p:nvSpPr>
          <p:cNvPr id="2" name="Google Shape;403;p55">
            <a:extLst>
              <a:ext uri="{FF2B5EF4-FFF2-40B4-BE49-F238E27FC236}">
                <a16:creationId xmlns:a16="http://schemas.microsoft.com/office/drawing/2014/main" id="{BBA6C890-ABD2-DD59-EEC4-F6B6A4939C2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17</a:t>
            </a:fld>
            <a:endParaRPr lang="en" dirty="0">
              <a:solidFill>
                <a:srgbClr val="004C7F"/>
              </a:solidFill>
              <a:latin typeface="Lato"/>
              <a:ea typeface="Lato"/>
              <a:cs typeface="Lato"/>
              <a:sym typeface="Lato"/>
            </a:endParaRPr>
          </a:p>
        </p:txBody>
      </p:sp>
      <p:sp>
        <p:nvSpPr>
          <p:cNvPr id="3" name="Which one is a better split?">
            <a:extLst>
              <a:ext uri="{FF2B5EF4-FFF2-40B4-BE49-F238E27FC236}">
                <a16:creationId xmlns:a16="http://schemas.microsoft.com/office/drawing/2014/main" id="{7878A843-CE3B-DB95-6AB3-F588EBB40DE2}"/>
              </a:ext>
            </a:extLst>
          </p:cNvPr>
          <p:cNvSpPr txBox="1"/>
          <p:nvPr/>
        </p:nvSpPr>
        <p:spPr>
          <a:xfrm>
            <a:off x="14475479" y="3959512"/>
            <a:ext cx="7397859" cy="5488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chemeClr val="accent4">
                    <a:hueOff val="-1247790"/>
                    <a:lumOff val="-12326"/>
                  </a:schemeClr>
                </a:solidFill>
              </a:defRPr>
            </a:lvl1pPr>
          </a:lstStyle>
          <a:p>
            <a:r>
              <a:rPr lang="en-US" dirty="0"/>
              <a:t>(when trying to automate Decision Trees)</a:t>
            </a:r>
            <a:endParaRPr dirty="0"/>
          </a:p>
        </p:txBody>
      </p:sp>
      <p:sp>
        <p:nvSpPr>
          <p:cNvPr id="4" name="Decision Trees">
            <a:extLst>
              <a:ext uri="{FF2B5EF4-FFF2-40B4-BE49-F238E27FC236}">
                <a16:creationId xmlns:a16="http://schemas.microsoft.com/office/drawing/2014/main" id="{A53111FE-AFDF-DBA4-5DD2-7D365B23399C}"/>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2" nodeType="clickEffect">
                                  <p:stCondLst>
                                    <p:cond delay="0"/>
                                  </p:stCondLst>
                                  <p:iterate>
                                    <p:tmAbs val="0"/>
                                  </p:iterate>
                                  <p:childTnLst>
                                    <p:set>
                                      <p:cBhvr>
                                        <p:cTn id="13" fill="hold"/>
                                        <p:tgtEl>
                                          <p:spTgt spid="4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3" nodeType="clickEffect">
                                  <p:stCondLst>
                                    <p:cond delay="0"/>
                                  </p:stCondLst>
                                  <p:iterate>
                                    <p:tmAbs val="0"/>
                                  </p:iterate>
                                  <p:childTnLst>
                                    <p:set>
                                      <p:cBhvr>
                                        <p:cTn id="17"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1" animBg="1" advAuto="0"/>
      <p:bldP spid="416" grpId="2" animBg="1" advAuto="0"/>
      <p:bldP spid="417" grpId="3" animBg="1" advAuto="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Gini impurity"/>
          <p:cNvSpPr txBox="1"/>
          <p:nvPr/>
        </p:nvSpPr>
        <p:spPr>
          <a:xfrm>
            <a:off x="20545763" y="375969"/>
            <a:ext cx="2872132"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solidFill>
                  <a:srgbClr val="000000"/>
                </a:solidFill>
              </a:defRPr>
            </a:lvl1pPr>
          </a:lstStyle>
          <a:p>
            <a:r>
              <a:t>Gini impurity</a:t>
            </a:r>
          </a:p>
        </p:txBody>
      </p:sp>
      <p:sp>
        <p:nvSpPr>
          <p:cNvPr id="429" name="0.38"/>
          <p:cNvSpPr txBox="1"/>
          <p:nvPr/>
        </p:nvSpPr>
        <p:spPr>
          <a:xfrm>
            <a:off x="15764423" y="5905147"/>
            <a:ext cx="880441"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0.38</a:t>
            </a:r>
          </a:p>
        </p:txBody>
      </p:sp>
      <p:sp>
        <p:nvSpPr>
          <p:cNvPr id="430" name="0.5"/>
          <p:cNvSpPr txBox="1"/>
          <p:nvPr/>
        </p:nvSpPr>
        <p:spPr>
          <a:xfrm>
            <a:off x="15873871" y="8710506"/>
            <a:ext cx="661544"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0.5</a:t>
            </a:r>
          </a:p>
        </p:txBody>
      </p:sp>
      <p:sp>
        <p:nvSpPr>
          <p:cNvPr id="431" name="as a group becomes more homogeneous, its Gini Impurity decreases."/>
          <p:cNvSpPr txBox="1"/>
          <p:nvPr/>
        </p:nvSpPr>
        <p:spPr>
          <a:xfrm>
            <a:off x="5100163" y="11218112"/>
            <a:ext cx="1418367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558800" indent="-558800" algn="l">
              <a:lnSpc>
                <a:spcPct val="120000"/>
              </a:lnSpc>
              <a:buSzPct val="123000"/>
              <a:buChar char="■"/>
              <a:defRPr sz="3400" spc="-68">
                <a:solidFill>
                  <a:srgbClr val="000000"/>
                </a:solidFill>
              </a:defRPr>
            </a:pPr>
            <a:r>
              <a:t>as a group becomes more </a:t>
            </a:r>
            <a:r>
              <a:rPr b="1"/>
              <a:t>homogeneous</a:t>
            </a:r>
            <a:r>
              <a:t>, its </a:t>
            </a:r>
            <a:r>
              <a:rPr b="1"/>
              <a:t>Gini Impurity</a:t>
            </a:r>
            <a:r>
              <a:t> decreases.</a:t>
            </a:r>
          </a:p>
        </p:txBody>
      </p:sp>
      <p:sp>
        <p:nvSpPr>
          <p:cNvPr id="432" name="Purchased?"/>
          <p:cNvSpPr/>
          <p:nvPr/>
        </p:nvSpPr>
        <p:spPr>
          <a:xfrm>
            <a:off x="9356811" y="412702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400" b="1">
                <a:solidFill>
                  <a:srgbClr val="000000"/>
                </a:solidFill>
              </a:defRPr>
            </a:lvl1pPr>
          </a:lstStyle>
          <a:p>
            <a:r>
              <a:t>Purchased?</a:t>
            </a:r>
          </a:p>
        </p:txBody>
      </p:sp>
      <p:sp>
        <p:nvSpPr>
          <p:cNvPr id="433" name="No"/>
          <p:cNvSpPr/>
          <p:nvPr/>
        </p:nvSpPr>
        <p:spPr>
          <a:xfrm>
            <a:off x="9356811" y="591499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34" name="No"/>
          <p:cNvSpPr/>
          <p:nvPr/>
        </p:nvSpPr>
        <p:spPr>
          <a:xfrm>
            <a:off x="9356811" y="66877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35" name="Yes"/>
          <p:cNvSpPr/>
          <p:nvPr/>
        </p:nvSpPr>
        <p:spPr>
          <a:xfrm>
            <a:off x="9356812" y="8099423"/>
            <a:ext cx="923262" cy="428362"/>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500">
                <a:solidFill>
                  <a:schemeClr val="accent3">
                    <a:hueOff val="914338"/>
                    <a:satOff val="31515"/>
                    <a:lumOff val="-30790"/>
                  </a:schemeClr>
                </a:solidFill>
              </a:defRPr>
            </a:lvl1pPr>
          </a:lstStyle>
          <a:p>
            <a:r>
              <a:rPr lang="en-US" dirty="0"/>
              <a:t>Yes</a:t>
            </a:r>
          </a:p>
        </p:txBody>
      </p:sp>
      <p:sp>
        <p:nvSpPr>
          <p:cNvPr id="436" name="Yes"/>
          <p:cNvSpPr/>
          <p:nvPr/>
        </p:nvSpPr>
        <p:spPr>
          <a:xfrm>
            <a:off x="9356811" y="949180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3">
                    <a:hueOff val="914338"/>
                    <a:satOff val="31515"/>
                    <a:lumOff val="-30790"/>
                  </a:schemeClr>
                </a:solidFill>
              </a:defRPr>
            </a:lvl1pPr>
          </a:lstStyle>
          <a:p>
            <a:r>
              <a:t>Yes</a:t>
            </a:r>
          </a:p>
        </p:txBody>
      </p:sp>
      <p:sp>
        <p:nvSpPr>
          <p:cNvPr id="437" name="Purchased?"/>
          <p:cNvSpPr/>
          <p:nvPr/>
        </p:nvSpPr>
        <p:spPr>
          <a:xfrm>
            <a:off x="15027191" y="412702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400" b="1">
                <a:solidFill>
                  <a:srgbClr val="000000"/>
                </a:solidFill>
              </a:defRPr>
            </a:lvl1pPr>
          </a:lstStyle>
          <a:p>
            <a:r>
              <a:t>Purchased?</a:t>
            </a:r>
          </a:p>
        </p:txBody>
      </p:sp>
      <p:sp>
        <p:nvSpPr>
          <p:cNvPr id="438" name="No"/>
          <p:cNvSpPr/>
          <p:nvPr/>
        </p:nvSpPr>
        <p:spPr>
          <a:xfrm>
            <a:off x="9356811" y="881615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t>No</a:t>
            </a:r>
          </a:p>
        </p:txBody>
      </p:sp>
      <p:sp>
        <p:nvSpPr>
          <p:cNvPr id="439" name="No"/>
          <p:cNvSpPr/>
          <p:nvPr/>
        </p:nvSpPr>
        <p:spPr>
          <a:xfrm>
            <a:off x="9356811" y="51422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40" name="No"/>
          <p:cNvSpPr/>
          <p:nvPr/>
        </p:nvSpPr>
        <p:spPr>
          <a:xfrm>
            <a:off x="14934642" y="591885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41" name="No"/>
          <p:cNvSpPr/>
          <p:nvPr/>
        </p:nvSpPr>
        <p:spPr>
          <a:xfrm>
            <a:off x="14934642" y="669163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t>No</a:t>
            </a:r>
          </a:p>
        </p:txBody>
      </p:sp>
      <p:sp>
        <p:nvSpPr>
          <p:cNvPr id="442" name="Yes"/>
          <p:cNvSpPr/>
          <p:nvPr/>
        </p:nvSpPr>
        <p:spPr>
          <a:xfrm flipH="1">
            <a:off x="14587903" y="7464421"/>
            <a:ext cx="346738" cy="117286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500">
                <a:solidFill>
                  <a:schemeClr val="accent3">
                    <a:hueOff val="914338"/>
                    <a:satOff val="31515"/>
                    <a:lumOff val="-30790"/>
                  </a:schemeClr>
                </a:solidFill>
              </a:defRPr>
            </a:lvl1pPr>
          </a:lstStyle>
          <a:p>
            <a:r>
              <a:rPr dirty="0"/>
              <a:t>Yes</a:t>
            </a:r>
          </a:p>
        </p:txBody>
      </p:sp>
      <p:sp>
        <p:nvSpPr>
          <p:cNvPr id="443" name="Yes"/>
          <p:cNvSpPr/>
          <p:nvPr/>
        </p:nvSpPr>
        <p:spPr>
          <a:xfrm>
            <a:off x="14934642" y="949565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3">
                    <a:hueOff val="914338"/>
                    <a:satOff val="31515"/>
                    <a:lumOff val="-30790"/>
                  </a:schemeClr>
                </a:solidFill>
              </a:defRPr>
            </a:lvl1pPr>
          </a:lstStyle>
          <a:p>
            <a:r>
              <a:t>Yes</a:t>
            </a:r>
          </a:p>
        </p:txBody>
      </p:sp>
      <p:sp>
        <p:nvSpPr>
          <p:cNvPr id="444" name="No"/>
          <p:cNvSpPr/>
          <p:nvPr/>
        </p:nvSpPr>
        <p:spPr>
          <a:xfrm>
            <a:off x="14934642" y="882001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t>No</a:t>
            </a:r>
          </a:p>
        </p:txBody>
      </p:sp>
      <p:sp>
        <p:nvSpPr>
          <p:cNvPr id="445" name="No"/>
          <p:cNvSpPr/>
          <p:nvPr/>
        </p:nvSpPr>
        <p:spPr>
          <a:xfrm>
            <a:off x="14934642" y="514607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47" name="0"/>
          <p:cNvSpPr txBox="1"/>
          <p:nvPr/>
        </p:nvSpPr>
        <p:spPr>
          <a:xfrm>
            <a:off x="7795409" y="5659413"/>
            <a:ext cx="333198"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rPr dirty="0"/>
              <a:t>0</a:t>
            </a:r>
          </a:p>
        </p:txBody>
      </p:sp>
      <p:sp>
        <p:nvSpPr>
          <p:cNvPr id="448" name="0.44"/>
          <p:cNvSpPr txBox="1"/>
          <p:nvPr/>
        </p:nvSpPr>
        <p:spPr>
          <a:xfrm>
            <a:off x="7521787" y="8561630"/>
            <a:ext cx="880441"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0.44</a:t>
            </a:r>
          </a:p>
        </p:txBody>
      </p:sp>
      <p:sp>
        <p:nvSpPr>
          <p:cNvPr id="2" name="Google Shape;403;p55">
            <a:extLst>
              <a:ext uri="{FF2B5EF4-FFF2-40B4-BE49-F238E27FC236}">
                <a16:creationId xmlns:a16="http://schemas.microsoft.com/office/drawing/2014/main" id="{42EF5801-5B38-3ACE-CD26-EA9162AACF8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18</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EC6DE6F2-F90A-6CEB-C98A-6A3C3E25E851}"/>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29"/>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4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iterate>
                                    <p:tmAbs val="0"/>
                                  </p:iterate>
                                  <p:childTnLst>
                                    <p:set>
                                      <p:cBhvr>
                                        <p:cTn id="18" fill="hold"/>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animBg="1" advAuto="0"/>
      <p:bldP spid="430" grpId="2" animBg="1" advAuto="0"/>
      <p:bldP spid="431" grpId="3" animBg="1" advAuto="0"/>
      <p:bldP spid="447" grpId="0" animBg="1"/>
      <p:bldP spid="4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Gini impurity"/>
          <p:cNvSpPr txBox="1"/>
          <p:nvPr/>
        </p:nvSpPr>
        <p:spPr>
          <a:xfrm>
            <a:off x="20545763" y="375969"/>
            <a:ext cx="2872132"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solidFill>
                  <a:srgbClr val="000000"/>
                </a:solidFill>
              </a:defRPr>
            </a:lvl1pPr>
          </a:lstStyle>
          <a:p>
            <a:r>
              <a:t>Gini impurity</a:t>
            </a:r>
          </a:p>
        </p:txBody>
      </p:sp>
      <p:sp>
        <p:nvSpPr>
          <p:cNvPr id="455" name="as a group becomes more homogeneous, its Gini Impurity decreases."/>
          <p:cNvSpPr txBox="1"/>
          <p:nvPr/>
        </p:nvSpPr>
        <p:spPr>
          <a:xfrm>
            <a:off x="5100163" y="10730596"/>
            <a:ext cx="1418367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558800" indent="-558800" algn="l">
              <a:lnSpc>
                <a:spcPct val="120000"/>
              </a:lnSpc>
              <a:buSzPct val="123000"/>
              <a:buChar char="■"/>
              <a:defRPr sz="3400" spc="-68">
                <a:solidFill>
                  <a:srgbClr val="000000"/>
                </a:solidFill>
              </a:defRPr>
            </a:pPr>
            <a:r>
              <a:t>as a group becomes more </a:t>
            </a:r>
            <a:r>
              <a:rPr b="1"/>
              <a:t>homogeneous</a:t>
            </a:r>
            <a:r>
              <a:t>, its </a:t>
            </a:r>
            <a:r>
              <a:rPr b="1"/>
              <a:t>Gini Impurity</a:t>
            </a:r>
            <a:r>
              <a:t> decreases.</a:t>
            </a:r>
          </a:p>
        </p:txBody>
      </p:sp>
      <p:sp>
        <p:nvSpPr>
          <p:cNvPr id="456" name="perfect groups =&gt; 0 Gini Impurity =&gt; 100% predictions"/>
          <p:cNvSpPr txBox="1"/>
          <p:nvPr/>
        </p:nvSpPr>
        <p:spPr>
          <a:xfrm>
            <a:off x="5100163" y="11547637"/>
            <a:ext cx="1418367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558800" indent="-558800" algn="l">
              <a:lnSpc>
                <a:spcPct val="120000"/>
              </a:lnSpc>
              <a:buSzPct val="123000"/>
              <a:buChar char="■"/>
              <a:defRPr sz="3400" spc="-68">
                <a:solidFill>
                  <a:srgbClr val="000000"/>
                </a:solidFill>
              </a:defRPr>
            </a:pPr>
            <a:r>
              <a:t>perfect groups =&gt; 0 </a:t>
            </a:r>
            <a:r>
              <a:rPr b="1"/>
              <a:t>Gini Impurity</a:t>
            </a:r>
            <a:r>
              <a:t> =&gt; 100% predictions</a:t>
            </a:r>
          </a:p>
        </p:txBody>
      </p:sp>
      <p:sp>
        <p:nvSpPr>
          <p:cNvPr id="2" name="Google Shape;403;p55">
            <a:extLst>
              <a:ext uri="{FF2B5EF4-FFF2-40B4-BE49-F238E27FC236}">
                <a16:creationId xmlns:a16="http://schemas.microsoft.com/office/drawing/2014/main" id="{A53C47C0-0C0C-9A2F-9C7D-68D5BFEE342D}"/>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19</a:t>
            </a:fld>
            <a:endParaRPr lang="en" dirty="0">
              <a:solidFill>
                <a:srgbClr val="004C7F"/>
              </a:solidFill>
              <a:latin typeface="Lato"/>
              <a:ea typeface="Lato"/>
              <a:cs typeface="Lato"/>
              <a:sym typeface="Lato"/>
            </a:endParaRPr>
          </a:p>
        </p:txBody>
      </p:sp>
      <p:sp>
        <p:nvSpPr>
          <p:cNvPr id="3" name="0.38">
            <a:extLst>
              <a:ext uri="{FF2B5EF4-FFF2-40B4-BE49-F238E27FC236}">
                <a16:creationId xmlns:a16="http://schemas.microsoft.com/office/drawing/2014/main" id="{B50CCB74-5AC1-E20F-6BCD-97383C02492A}"/>
              </a:ext>
            </a:extLst>
          </p:cNvPr>
          <p:cNvSpPr txBox="1"/>
          <p:nvPr/>
        </p:nvSpPr>
        <p:spPr>
          <a:xfrm>
            <a:off x="15764423" y="5905147"/>
            <a:ext cx="880441"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0.38</a:t>
            </a:r>
          </a:p>
        </p:txBody>
      </p:sp>
      <p:sp>
        <p:nvSpPr>
          <p:cNvPr id="4" name="0.5">
            <a:extLst>
              <a:ext uri="{FF2B5EF4-FFF2-40B4-BE49-F238E27FC236}">
                <a16:creationId xmlns:a16="http://schemas.microsoft.com/office/drawing/2014/main" id="{29A957CA-D81F-E812-4D72-C3FD02B98C79}"/>
              </a:ext>
            </a:extLst>
          </p:cNvPr>
          <p:cNvSpPr txBox="1"/>
          <p:nvPr/>
        </p:nvSpPr>
        <p:spPr>
          <a:xfrm>
            <a:off x="15873871" y="8710506"/>
            <a:ext cx="661544"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0.5</a:t>
            </a:r>
          </a:p>
        </p:txBody>
      </p:sp>
      <p:sp>
        <p:nvSpPr>
          <p:cNvPr id="5" name="Purchased?">
            <a:extLst>
              <a:ext uri="{FF2B5EF4-FFF2-40B4-BE49-F238E27FC236}">
                <a16:creationId xmlns:a16="http://schemas.microsoft.com/office/drawing/2014/main" id="{374C7DCB-6DEB-53F0-DE7B-9243F2C13CF7}"/>
              </a:ext>
            </a:extLst>
          </p:cNvPr>
          <p:cNvSpPr/>
          <p:nvPr/>
        </p:nvSpPr>
        <p:spPr>
          <a:xfrm>
            <a:off x="9356811" y="412702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400" b="1">
                <a:solidFill>
                  <a:srgbClr val="000000"/>
                </a:solidFill>
              </a:defRPr>
            </a:lvl1pPr>
          </a:lstStyle>
          <a:p>
            <a:r>
              <a:t>Purchased?</a:t>
            </a:r>
          </a:p>
        </p:txBody>
      </p:sp>
      <p:sp>
        <p:nvSpPr>
          <p:cNvPr id="6" name="No">
            <a:extLst>
              <a:ext uri="{FF2B5EF4-FFF2-40B4-BE49-F238E27FC236}">
                <a16:creationId xmlns:a16="http://schemas.microsoft.com/office/drawing/2014/main" id="{D6671C8A-C44F-CDB4-0ACE-70871439103A}"/>
              </a:ext>
            </a:extLst>
          </p:cNvPr>
          <p:cNvSpPr/>
          <p:nvPr/>
        </p:nvSpPr>
        <p:spPr>
          <a:xfrm>
            <a:off x="9356811" y="591499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7" name="No">
            <a:extLst>
              <a:ext uri="{FF2B5EF4-FFF2-40B4-BE49-F238E27FC236}">
                <a16:creationId xmlns:a16="http://schemas.microsoft.com/office/drawing/2014/main" id="{343DBBC8-1A11-74F4-1465-BD6B6BD60AB3}"/>
              </a:ext>
            </a:extLst>
          </p:cNvPr>
          <p:cNvSpPr/>
          <p:nvPr/>
        </p:nvSpPr>
        <p:spPr>
          <a:xfrm>
            <a:off x="9356811" y="66877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8" name="Yes">
            <a:extLst>
              <a:ext uri="{FF2B5EF4-FFF2-40B4-BE49-F238E27FC236}">
                <a16:creationId xmlns:a16="http://schemas.microsoft.com/office/drawing/2014/main" id="{EE1FA0E5-44BA-5532-0EF3-60C9A657DF11}"/>
              </a:ext>
            </a:extLst>
          </p:cNvPr>
          <p:cNvSpPr/>
          <p:nvPr/>
        </p:nvSpPr>
        <p:spPr>
          <a:xfrm>
            <a:off x="9356812" y="8099423"/>
            <a:ext cx="923262" cy="428362"/>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500">
                <a:solidFill>
                  <a:schemeClr val="accent3">
                    <a:hueOff val="914338"/>
                    <a:satOff val="31515"/>
                    <a:lumOff val="-30790"/>
                  </a:schemeClr>
                </a:solidFill>
              </a:defRPr>
            </a:lvl1pPr>
          </a:lstStyle>
          <a:p>
            <a:r>
              <a:rPr lang="en-US" dirty="0"/>
              <a:t>Yes</a:t>
            </a:r>
          </a:p>
        </p:txBody>
      </p:sp>
      <p:sp>
        <p:nvSpPr>
          <p:cNvPr id="9" name="Yes">
            <a:extLst>
              <a:ext uri="{FF2B5EF4-FFF2-40B4-BE49-F238E27FC236}">
                <a16:creationId xmlns:a16="http://schemas.microsoft.com/office/drawing/2014/main" id="{2A3FE82B-F310-D328-E190-DB8E39D1CD8A}"/>
              </a:ext>
            </a:extLst>
          </p:cNvPr>
          <p:cNvSpPr/>
          <p:nvPr/>
        </p:nvSpPr>
        <p:spPr>
          <a:xfrm>
            <a:off x="9356811" y="949180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3">
                    <a:hueOff val="914338"/>
                    <a:satOff val="31515"/>
                    <a:lumOff val="-30790"/>
                  </a:schemeClr>
                </a:solidFill>
              </a:defRPr>
            </a:lvl1pPr>
          </a:lstStyle>
          <a:p>
            <a:r>
              <a:t>Yes</a:t>
            </a:r>
          </a:p>
        </p:txBody>
      </p:sp>
      <p:sp>
        <p:nvSpPr>
          <p:cNvPr id="10" name="Purchased?">
            <a:extLst>
              <a:ext uri="{FF2B5EF4-FFF2-40B4-BE49-F238E27FC236}">
                <a16:creationId xmlns:a16="http://schemas.microsoft.com/office/drawing/2014/main" id="{1A7AD7B3-F532-BE7C-3929-5F127A9C3BE1}"/>
              </a:ext>
            </a:extLst>
          </p:cNvPr>
          <p:cNvSpPr/>
          <p:nvPr/>
        </p:nvSpPr>
        <p:spPr>
          <a:xfrm>
            <a:off x="15027191" y="412702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400" b="1">
                <a:solidFill>
                  <a:srgbClr val="000000"/>
                </a:solidFill>
              </a:defRPr>
            </a:lvl1pPr>
          </a:lstStyle>
          <a:p>
            <a:r>
              <a:t>Purchased?</a:t>
            </a:r>
          </a:p>
        </p:txBody>
      </p:sp>
      <p:sp>
        <p:nvSpPr>
          <p:cNvPr id="11" name="No">
            <a:extLst>
              <a:ext uri="{FF2B5EF4-FFF2-40B4-BE49-F238E27FC236}">
                <a16:creationId xmlns:a16="http://schemas.microsoft.com/office/drawing/2014/main" id="{71529CEA-970E-DD0C-FC43-3725D3D4B8E2}"/>
              </a:ext>
            </a:extLst>
          </p:cNvPr>
          <p:cNvSpPr/>
          <p:nvPr/>
        </p:nvSpPr>
        <p:spPr>
          <a:xfrm>
            <a:off x="9356811" y="881615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t>No</a:t>
            </a:r>
          </a:p>
        </p:txBody>
      </p:sp>
      <p:sp>
        <p:nvSpPr>
          <p:cNvPr id="12" name="No">
            <a:extLst>
              <a:ext uri="{FF2B5EF4-FFF2-40B4-BE49-F238E27FC236}">
                <a16:creationId xmlns:a16="http://schemas.microsoft.com/office/drawing/2014/main" id="{71D6FE06-E7BA-285B-AA78-31FBD2663602}"/>
              </a:ext>
            </a:extLst>
          </p:cNvPr>
          <p:cNvSpPr/>
          <p:nvPr/>
        </p:nvSpPr>
        <p:spPr>
          <a:xfrm>
            <a:off x="9356811" y="51422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13" name="No">
            <a:extLst>
              <a:ext uri="{FF2B5EF4-FFF2-40B4-BE49-F238E27FC236}">
                <a16:creationId xmlns:a16="http://schemas.microsoft.com/office/drawing/2014/main" id="{C8F92BD5-5A99-E1BA-CDE3-11FCAC54EC60}"/>
              </a:ext>
            </a:extLst>
          </p:cNvPr>
          <p:cNvSpPr/>
          <p:nvPr/>
        </p:nvSpPr>
        <p:spPr>
          <a:xfrm>
            <a:off x="14934642" y="591885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14" name="No">
            <a:extLst>
              <a:ext uri="{FF2B5EF4-FFF2-40B4-BE49-F238E27FC236}">
                <a16:creationId xmlns:a16="http://schemas.microsoft.com/office/drawing/2014/main" id="{DB0D7480-09EA-0635-DE60-A08D8E249BFC}"/>
              </a:ext>
            </a:extLst>
          </p:cNvPr>
          <p:cNvSpPr/>
          <p:nvPr/>
        </p:nvSpPr>
        <p:spPr>
          <a:xfrm>
            <a:off x="14934642" y="669163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t>No</a:t>
            </a:r>
          </a:p>
        </p:txBody>
      </p:sp>
      <p:sp>
        <p:nvSpPr>
          <p:cNvPr id="15" name="Yes">
            <a:extLst>
              <a:ext uri="{FF2B5EF4-FFF2-40B4-BE49-F238E27FC236}">
                <a16:creationId xmlns:a16="http://schemas.microsoft.com/office/drawing/2014/main" id="{68186AC4-EBFE-BF55-B40F-074DE2982F2A}"/>
              </a:ext>
            </a:extLst>
          </p:cNvPr>
          <p:cNvSpPr/>
          <p:nvPr/>
        </p:nvSpPr>
        <p:spPr>
          <a:xfrm flipH="1">
            <a:off x="14587903" y="7464421"/>
            <a:ext cx="346738" cy="117286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500">
                <a:solidFill>
                  <a:schemeClr val="accent3">
                    <a:hueOff val="914338"/>
                    <a:satOff val="31515"/>
                    <a:lumOff val="-30790"/>
                  </a:schemeClr>
                </a:solidFill>
              </a:defRPr>
            </a:lvl1pPr>
          </a:lstStyle>
          <a:p>
            <a:r>
              <a:rPr dirty="0"/>
              <a:t>Yes</a:t>
            </a:r>
          </a:p>
        </p:txBody>
      </p:sp>
      <p:sp>
        <p:nvSpPr>
          <p:cNvPr id="16" name="Yes">
            <a:extLst>
              <a:ext uri="{FF2B5EF4-FFF2-40B4-BE49-F238E27FC236}">
                <a16:creationId xmlns:a16="http://schemas.microsoft.com/office/drawing/2014/main" id="{9142BF0E-CD49-BF67-2F57-472A1E77C203}"/>
              </a:ext>
            </a:extLst>
          </p:cNvPr>
          <p:cNvSpPr/>
          <p:nvPr/>
        </p:nvSpPr>
        <p:spPr>
          <a:xfrm>
            <a:off x="14934642" y="949565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3">
                    <a:hueOff val="914338"/>
                    <a:satOff val="31515"/>
                    <a:lumOff val="-30790"/>
                  </a:schemeClr>
                </a:solidFill>
              </a:defRPr>
            </a:lvl1pPr>
          </a:lstStyle>
          <a:p>
            <a:r>
              <a:t>Yes</a:t>
            </a:r>
          </a:p>
        </p:txBody>
      </p:sp>
      <p:sp>
        <p:nvSpPr>
          <p:cNvPr id="17" name="No">
            <a:extLst>
              <a:ext uri="{FF2B5EF4-FFF2-40B4-BE49-F238E27FC236}">
                <a16:creationId xmlns:a16="http://schemas.microsoft.com/office/drawing/2014/main" id="{86A149F0-B88B-266E-419C-762A04899384}"/>
              </a:ext>
            </a:extLst>
          </p:cNvPr>
          <p:cNvSpPr/>
          <p:nvPr/>
        </p:nvSpPr>
        <p:spPr>
          <a:xfrm>
            <a:off x="14934642" y="882001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t>No</a:t>
            </a:r>
          </a:p>
        </p:txBody>
      </p:sp>
      <p:sp>
        <p:nvSpPr>
          <p:cNvPr id="18" name="No">
            <a:extLst>
              <a:ext uri="{FF2B5EF4-FFF2-40B4-BE49-F238E27FC236}">
                <a16:creationId xmlns:a16="http://schemas.microsoft.com/office/drawing/2014/main" id="{63F39920-4020-F35C-3440-38E7951D5E54}"/>
              </a:ext>
            </a:extLst>
          </p:cNvPr>
          <p:cNvSpPr/>
          <p:nvPr/>
        </p:nvSpPr>
        <p:spPr>
          <a:xfrm>
            <a:off x="14934642" y="514607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19" name="0">
            <a:extLst>
              <a:ext uri="{FF2B5EF4-FFF2-40B4-BE49-F238E27FC236}">
                <a16:creationId xmlns:a16="http://schemas.microsoft.com/office/drawing/2014/main" id="{518E78B2-829B-58E7-BF00-55C25B87118E}"/>
              </a:ext>
            </a:extLst>
          </p:cNvPr>
          <p:cNvSpPr txBox="1"/>
          <p:nvPr/>
        </p:nvSpPr>
        <p:spPr>
          <a:xfrm>
            <a:off x="7795409" y="5659413"/>
            <a:ext cx="333198"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rPr dirty="0"/>
              <a:t>0</a:t>
            </a:r>
          </a:p>
        </p:txBody>
      </p:sp>
      <p:sp>
        <p:nvSpPr>
          <p:cNvPr id="20" name="0.44">
            <a:extLst>
              <a:ext uri="{FF2B5EF4-FFF2-40B4-BE49-F238E27FC236}">
                <a16:creationId xmlns:a16="http://schemas.microsoft.com/office/drawing/2014/main" id="{CDD9DB9D-9F54-172C-47F6-B4ECBD52E954}"/>
              </a:ext>
            </a:extLst>
          </p:cNvPr>
          <p:cNvSpPr txBox="1"/>
          <p:nvPr/>
        </p:nvSpPr>
        <p:spPr>
          <a:xfrm>
            <a:off x="7521787" y="8561630"/>
            <a:ext cx="880441"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0.44</a:t>
            </a:r>
          </a:p>
        </p:txBody>
      </p:sp>
      <p:sp>
        <p:nvSpPr>
          <p:cNvPr id="21" name="Decision Trees">
            <a:extLst>
              <a:ext uri="{FF2B5EF4-FFF2-40B4-BE49-F238E27FC236}">
                <a16:creationId xmlns:a16="http://schemas.microsoft.com/office/drawing/2014/main" id="{3161AC1D-BD37-B6D8-FD49-88023FE3DAE4}"/>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oup"/>
          <p:cNvGrpSpPr/>
          <p:nvPr/>
        </p:nvGrpSpPr>
        <p:grpSpPr>
          <a:xfrm>
            <a:off x="15019580" y="5904741"/>
            <a:ext cx="4064364" cy="2660106"/>
            <a:chOff x="0" y="0"/>
            <a:chExt cx="4064362" cy="2660105"/>
          </a:xfrm>
        </p:grpSpPr>
        <p:sp>
          <p:nvSpPr>
            <p:cNvPr id="162" name="White = 0"/>
            <p:cNvSpPr txBox="1"/>
            <p:nvPr/>
          </p:nvSpPr>
          <p:spPr>
            <a:xfrm>
              <a:off x="9125" y="-1"/>
              <a:ext cx="4055238" cy="11553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140000"/>
                </a:lnSpc>
                <a:defRPr sz="7000" b="1">
                  <a:solidFill>
                    <a:schemeClr val="accent1">
                      <a:hueOff val="114395"/>
                      <a:lumOff val="-24975"/>
                    </a:schemeClr>
                  </a:solidFill>
                </a:defRPr>
              </a:pPr>
              <a:r>
                <a:t>White</a:t>
              </a:r>
              <a:r>
                <a:rPr b="0">
                  <a:latin typeface="Helvetica Neue Medium"/>
                  <a:ea typeface="Helvetica Neue Medium"/>
                  <a:cs typeface="Helvetica Neue Medium"/>
                  <a:sym typeface="Helvetica Neue Medium"/>
                </a:rPr>
                <a:t> = 0</a:t>
              </a:r>
            </a:p>
          </p:txBody>
        </p:sp>
        <p:sp>
          <p:nvSpPr>
            <p:cNvPr id="163" name="Red = 1"/>
            <p:cNvSpPr txBox="1"/>
            <p:nvPr/>
          </p:nvSpPr>
          <p:spPr>
            <a:xfrm>
              <a:off x="0" y="1504792"/>
              <a:ext cx="3331592" cy="11553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140000"/>
                </a:lnSpc>
                <a:defRPr sz="7000" b="1">
                  <a:solidFill>
                    <a:schemeClr val="accent1">
                      <a:hueOff val="114395"/>
                      <a:lumOff val="-24975"/>
                    </a:schemeClr>
                  </a:solidFill>
                </a:defRPr>
              </a:pPr>
              <a:r>
                <a:t>Red</a:t>
              </a:r>
              <a:r>
                <a:rPr b="0">
                  <a:latin typeface="Helvetica Neue Medium"/>
                  <a:ea typeface="Helvetica Neue Medium"/>
                  <a:cs typeface="Helvetica Neue Medium"/>
                  <a:sym typeface="Helvetica Neue Medium"/>
                </a:rPr>
                <a:t> = 1</a:t>
              </a:r>
            </a:p>
          </p:txBody>
        </p:sp>
      </p:grpSp>
      <p:sp>
        <p:nvSpPr>
          <p:cNvPr id="165" name="categorical label outputs are named “classes”"/>
          <p:cNvSpPr txBox="1"/>
          <p:nvPr/>
        </p:nvSpPr>
        <p:spPr>
          <a:xfrm>
            <a:off x="7028330" y="12234252"/>
            <a:ext cx="10327339" cy="646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458215" indent="-458215" algn="l" defTabSz="1999437">
              <a:buSzPct val="123000"/>
              <a:buChar char="■"/>
              <a:defRPr sz="3607" b="1" spc="-72">
                <a:solidFill>
                  <a:srgbClr val="000000"/>
                </a:solidFill>
              </a:defRPr>
            </a:pPr>
            <a:r>
              <a:rPr b="0"/>
              <a:t>categorical label outputs</a:t>
            </a:r>
            <a:r>
              <a:rPr b="0">
                <a:latin typeface="Helvetica Neue Medium"/>
                <a:ea typeface="Helvetica Neue Medium"/>
                <a:cs typeface="Helvetica Neue Medium"/>
                <a:sym typeface="Helvetica Neue Medium"/>
              </a:rPr>
              <a:t> are named “</a:t>
            </a:r>
            <a:r>
              <a:t>classes</a:t>
            </a:r>
            <a:r>
              <a:rPr b="0">
                <a:latin typeface="Helvetica Neue Medium"/>
                <a:ea typeface="Helvetica Neue Medium"/>
                <a:cs typeface="Helvetica Neue Medium"/>
                <a:sym typeface="Helvetica Neue Medium"/>
              </a:rPr>
              <a:t>”</a:t>
            </a:r>
          </a:p>
        </p:txBody>
      </p:sp>
      <p:grpSp>
        <p:nvGrpSpPr>
          <p:cNvPr id="169" name="Group"/>
          <p:cNvGrpSpPr/>
          <p:nvPr/>
        </p:nvGrpSpPr>
        <p:grpSpPr>
          <a:xfrm>
            <a:off x="19357918" y="5479057"/>
            <a:ext cx="3456896" cy="1270001"/>
            <a:chOff x="-97827" y="354582"/>
            <a:chExt cx="3456895" cy="1270000"/>
          </a:xfrm>
        </p:grpSpPr>
        <p:sp>
          <p:nvSpPr>
            <p:cNvPr id="166" name="a class"/>
            <p:cNvSpPr/>
            <p:nvPr/>
          </p:nvSpPr>
          <p:spPr>
            <a:xfrm>
              <a:off x="2089068" y="3545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000" b="1">
                  <a:solidFill>
                    <a:schemeClr val="accent4">
                      <a:hueOff val="-1247790"/>
                      <a:lumOff val="-12326"/>
                    </a:schemeClr>
                  </a:solidFill>
                </a:defRPr>
              </a:lvl1pPr>
            </a:lstStyle>
            <a:p>
              <a:r>
                <a:t>a class</a:t>
              </a:r>
            </a:p>
          </p:txBody>
        </p:sp>
        <p:pic>
          <p:nvPicPr>
            <p:cNvPr id="167" name="Line Line" descr="Line Line"/>
            <p:cNvPicPr>
              <a:picLocks/>
            </p:cNvPicPr>
            <p:nvPr/>
          </p:nvPicPr>
          <p:blipFill>
            <a:blip r:embed="rId3">
              <a:alphaModFix amt="20000"/>
            </a:blip>
            <a:stretch>
              <a:fillRect/>
            </a:stretch>
          </p:blipFill>
          <p:spPr>
            <a:xfrm rot="9377184">
              <a:off x="-83898" y="718998"/>
              <a:ext cx="1156107" cy="311994"/>
            </a:xfrm>
            <a:prstGeom prst="rect">
              <a:avLst/>
            </a:prstGeom>
            <a:effectLst/>
          </p:spPr>
        </p:pic>
      </p:grpSp>
      <p:sp>
        <p:nvSpPr>
          <p:cNvPr id="170" name="Fixed acidity…"/>
          <p:cNvSpPr txBox="1"/>
          <p:nvPr/>
        </p:nvSpPr>
        <p:spPr>
          <a:xfrm>
            <a:off x="3514108" y="2649354"/>
            <a:ext cx="4630572" cy="841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Fixed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Volatile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Citric acid</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Residual sugar</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Chlorides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Free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Total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Density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pH</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Sulphates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Alcohol</a:t>
            </a:r>
          </a:p>
        </p:txBody>
      </p:sp>
      <p:grpSp>
        <p:nvGrpSpPr>
          <p:cNvPr id="176" name="Group"/>
          <p:cNvGrpSpPr/>
          <p:nvPr/>
        </p:nvGrpSpPr>
        <p:grpSpPr>
          <a:xfrm>
            <a:off x="8943261" y="6599794"/>
            <a:ext cx="5277739" cy="1270001"/>
            <a:chOff x="-38100" y="0"/>
            <a:chExt cx="5277738" cy="1270000"/>
          </a:xfrm>
        </p:grpSpPr>
        <p:pic>
          <p:nvPicPr>
            <p:cNvPr id="171" name="Line Line" descr="Line Line"/>
            <p:cNvPicPr>
              <a:picLocks/>
            </p:cNvPicPr>
            <p:nvPr/>
          </p:nvPicPr>
          <p:blipFill>
            <a:blip r:embed="rId4">
              <a:alphaModFix amt="20000"/>
            </a:blip>
            <a:stretch>
              <a:fillRect/>
            </a:stretch>
          </p:blipFill>
          <p:spPr>
            <a:xfrm>
              <a:off x="-38100" y="479003"/>
              <a:ext cx="866803" cy="311994"/>
            </a:xfrm>
            <a:prstGeom prst="rect">
              <a:avLst/>
            </a:prstGeom>
            <a:effectLst/>
          </p:spPr>
        </p:pic>
        <p:pic>
          <p:nvPicPr>
            <p:cNvPr id="173" name="Line Line" descr="Line Line"/>
            <p:cNvPicPr>
              <a:picLocks/>
            </p:cNvPicPr>
            <p:nvPr/>
          </p:nvPicPr>
          <p:blipFill>
            <a:blip r:embed="rId4">
              <a:alphaModFix amt="20000"/>
            </a:blip>
            <a:stretch>
              <a:fillRect/>
            </a:stretch>
          </p:blipFill>
          <p:spPr>
            <a:xfrm>
              <a:off x="4372836" y="479003"/>
              <a:ext cx="866803" cy="311994"/>
            </a:xfrm>
            <a:prstGeom prst="rect">
              <a:avLst/>
            </a:prstGeom>
            <a:effectLst/>
          </p:spPr>
        </p:pic>
        <p:sp>
          <p:nvSpPr>
            <p:cNvPr id="175" name="Model"/>
            <p:cNvSpPr/>
            <p:nvPr/>
          </p:nvSpPr>
          <p:spPr>
            <a:xfrm>
              <a:off x="1260070" y="0"/>
              <a:ext cx="2640139" cy="1270000"/>
            </a:xfrm>
            <a:prstGeom prst="roundRect">
              <a:avLst>
                <a:gd name="adj" fmla="val 9388"/>
              </a:avLst>
            </a:prstGeom>
            <a:solidFill>
              <a:srgbClr val="D5D5D5"/>
            </a:solidFill>
            <a:ln w="76200" cap="flat">
              <a:solidFill>
                <a:srgbClr val="5E5E5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4000">
                  <a:solidFill>
                    <a:srgbClr val="000000"/>
                  </a:solidFill>
                  <a:latin typeface="Helvetica Neue Medium"/>
                  <a:ea typeface="Helvetica Neue Medium"/>
                  <a:cs typeface="Helvetica Neue Medium"/>
                  <a:sym typeface="Helvetica Neue Medium"/>
                </a:defRPr>
              </a:lvl1pPr>
            </a:lstStyle>
            <a:p>
              <a:r>
                <a:t>Model</a:t>
              </a:r>
            </a:p>
          </p:txBody>
        </p:sp>
      </p:grpSp>
      <p:sp>
        <p:nvSpPr>
          <p:cNvPr id="177" name="Classification!"/>
          <p:cNvSpPr txBox="1">
            <a:spLocks noGrp="1"/>
          </p:cNvSpPr>
          <p:nvPr>
            <p:ph type="ctrTitle"/>
          </p:nvPr>
        </p:nvSpPr>
        <p:spPr>
          <a:xfrm>
            <a:off x="452494" y="268805"/>
            <a:ext cx="4921102" cy="919132"/>
          </a:xfrm>
          <a:prstGeom prst="rect">
            <a:avLst/>
          </a:prstGeom>
        </p:spPr>
        <p:txBody>
          <a:bodyPr anchor="ctr">
            <a:normAutofit/>
          </a:bodyPr>
          <a:lstStyle/>
          <a:p>
            <a:pPr defTabSz="1097252">
              <a:defRPr sz="5219" i="1" spc="-104">
                <a:solidFill>
                  <a:schemeClr val="accent2">
                    <a:hueOff val="192982"/>
                    <a:satOff val="17755"/>
                    <a:lumOff val="-28483"/>
                  </a:schemeClr>
                </a:solidFill>
              </a:defRPr>
            </a:pPr>
            <a:r>
              <a:rPr lang="en-US" i="0" dirty="0"/>
              <a:t>Classification!</a:t>
            </a:r>
            <a:endParaRPr i="0" dirty="0"/>
          </a:p>
        </p:txBody>
      </p:sp>
      <p:sp>
        <p:nvSpPr>
          <p:cNvPr id="179" name="quick review"/>
          <p:cNvSpPr txBox="1"/>
          <p:nvPr/>
        </p:nvSpPr>
        <p:spPr>
          <a:xfrm>
            <a:off x="20223698" y="268805"/>
            <a:ext cx="3603026" cy="919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defTabSz="999718">
              <a:lnSpc>
                <a:spcPct val="80000"/>
              </a:lnSpc>
              <a:defRPr sz="4756" b="1" spc="-95">
                <a:solidFill>
                  <a:schemeClr val="accent4">
                    <a:hueOff val="-1247790"/>
                    <a:lumOff val="-12326"/>
                  </a:schemeClr>
                </a:solidFill>
              </a:defRPr>
            </a:lvl1pPr>
          </a:lstStyle>
          <a:p>
            <a:r>
              <a:t>quick review</a:t>
            </a:r>
          </a:p>
        </p:txBody>
      </p:sp>
      <p:sp>
        <p:nvSpPr>
          <p:cNvPr id="180" name="wine dataset"/>
          <p:cNvSpPr txBox="1"/>
          <p:nvPr/>
        </p:nvSpPr>
        <p:spPr>
          <a:xfrm>
            <a:off x="20223698" y="1074718"/>
            <a:ext cx="3603026" cy="646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80000"/>
              </a:lnSpc>
              <a:defRPr sz="3300" b="1" spc="-66">
                <a:solidFill>
                  <a:schemeClr val="accent4">
                    <a:hueOff val="-1247790"/>
                    <a:lumOff val="-12326"/>
                  </a:schemeClr>
                </a:solidFill>
              </a:defRPr>
            </a:lvl1pPr>
          </a:lstStyle>
          <a:p>
            <a:r>
              <a:t>wine dataset</a:t>
            </a:r>
          </a:p>
        </p:txBody>
      </p:sp>
      <p:sp>
        <p:nvSpPr>
          <p:cNvPr id="6" name="Google Shape;403;p55">
            <a:extLst>
              <a:ext uri="{FF2B5EF4-FFF2-40B4-BE49-F238E27FC236}">
                <a16:creationId xmlns:a16="http://schemas.microsoft.com/office/drawing/2014/main" id="{BA370507-D62D-C324-9E90-CA0080EB03D0}"/>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3" animBg="1" advAuto="0"/>
      <p:bldP spid="165" grpId="5" animBg="1" advAuto="0"/>
      <p:bldP spid="169" grpId="4" animBg="1" advAuto="0"/>
      <p:bldP spid="170" grpId="1" animBg="1" advAuto="0"/>
      <p:bldP spid="176" grpId="2"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Gini impurity"/>
          <p:cNvSpPr txBox="1"/>
          <p:nvPr/>
        </p:nvSpPr>
        <p:spPr>
          <a:xfrm>
            <a:off x="20545763" y="375969"/>
            <a:ext cx="2872132"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solidFill>
                  <a:srgbClr val="000000"/>
                </a:solidFill>
              </a:defRPr>
            </a:lvl1pPr>
          </a:lstStyle>
          <a:p>
            <a:r>
              <a:t>Gini impurity</a:t>
            </a:r>
          </a:p>
        </p:txBody>
      </p:sp>
      <mc:AlternateContent xmlns:mc="http://schemas.openxmlformats.org/markup-compatibility/2006" xmlns:a14="http://schemas.microsoft.com/office/drawing/2010/main">
        <mc:Choice Requires="a14">
          <p:sp>
            <p:nvSpPr>
              <p:cNvPr id="482" name="Equation"/>
              <p:cNvSpPr txBox="1"/>
              <p:nvPr/>
            </p:nvSpPr>
            <p:spPr>
              <a:xfrm>
                <a:off x="6011507" y="5251747"/>
                <a:ext cx="10689374" cy="321250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8900" i="1">
                          <a:solidFill>
                            <a:srgbClr val="000000"/>
                          </a:solidFill>
                          <a:latin typeface="Cambria Math" panose="02040503050406030204" pitchFamily="18" charset="0"/>
                        </a:rPr>
                        <m:t>𝐺</m:t>
                      </m:r>
                      <m:r>
                        <a:rPr sz="8900" i="1">
                          <a:solidFill>
                            <a:srgbClr val="000000"/>
                          </a:solidFill>
                          <a:latin typeface="Cambria Math" panose="02040503050406030204" pitchFamily="18" charset="0"/>
                        </a:rPr>
                        <m:t>=</m:t>
                      </m:r>
                      <m:limUpp>
                        <m:limUppPr>
                          <m:ctrlPr>
                            <a:rPr sz="8900" i="1">
                              <a:solidFill>
                                <a:srgbClr val="000000"/>
                              </a:solidFill>
                              <a:latin typeface="Cambria Math" panose="02040503050406030204" pitchFamily="18" charset="0"/>
                            </a:rPr>
                          </m:ctrlPr>
                        </m:limUppPr>
                        <m:e>
                          <m:limLow>
                            <m:limLowPr>
                              <m:ctrlPr>
                                <a:rPr sz="8900" i="1">
                                  <a:solidFill>
                                    <a:srgbClr val="000000"/>
                                  </a:solidFill>
                                  <a:latin typeface="Cambria Math" panose="02040503050406030204" pitchFamily="18" charset="0"/>
                                </a:rPr>
                              </m:ctrlPr>
                            </m:limLowPr>
                            <m:e>
                              <m:r>
                                <a:rPr sz="8900" i="1">
                                  <a:solidFill>
                                    <a:srgbClr val="000000"/>
                                  </a:solidFill>
                                  <a:latin typeface="Cambria Math" panose="02040503050406030204" pitchFamily="18" charset="0"/>
                                </a:rPr>
                                <m:t>∑</m:t>
                              </m:r>
                            </m:e>
                            <m:lim>
                              <m:r>
                                <a:rPr sz="8900" i="1">
                                  <a:solidFill>
                                    <a:srgbClr val="000000"/>
                                  </a:solidFill>
                                  <a:latin typeface="Cambria Math" panose="02040503050406030204" pitchFamily="18" charset="0"/>
                                </a:rPr>
                                <m:t>𝑖</m:t>
                              </m:r>
                              <m:r>
                                <a:rPr sz="8900" i="1">
                                  <a:solidFill>
                                    <a:srgbClr val="000000"/>
                                  </a:solidFill>
                                  <a:latin typeface="Cambria Math" panose="02040503050406030204" pitchFamily="18" charset="0"/>
                                </a:rPr>
                                <m:t>=1</m:t>
                              </m:r>
                            </m:lim>
                          </m:limLow>
                        </m:e>
                        <m:lim>
                          <m:r>
                            <a:rPr sz="8900" i="1">
                              <a:solidFill>
                                <a:srgbClr val="000000"/>
                              </a:solidFill>
                              <a:latin typeface="Cambria Math" panose="02040503050406030204" pitchFamily="18" charset="0"/>
                            </a:rPr>
                            <m:t>𝐶</m:t>
                          </m:r>
                        </m:lim>
                      </m:limUpp>
                      <m:r>
                        <a:rPr sz="8900" i="1">
                          <a:solidFill>
                            <a:srgbClr val="000000"/>
                          </a:solidFill>
                          <a:latin typeface="Cambria Math" panose="02040503050406030204" pitchFamily="18" charset="0"/>
                        </a:rPr>
                        <m:t>𝑃</m:t>
                      </m:r>
                      <m:r>
                        <a:rPr sz="8900" i="1">
                          <a:solidFill>
                            <a:srgbClr val="000000"/>
                          </a:solidFill>
                          <a:latin typeface="Cambria Math" panose="02040503050406030204" pitchFamily="18" charset="0"/>
                        </a:rPr>
                        <m:t>(</m:t>
                      </m:r>
                      <m:r>
                        <a:rPr sz="8900" i="1">
                          <a:solidFill>
                            <a:srgbClr val="000000"/>
                          </a:solidFill>
                          <a:latin typeface="Cambria Math" panose="02040503050406030204" pitchFamily="18" charset="0"/>
                        </a:rPr>
                        <m:t>𝑖</m:t>
                      </m:r>
                      <m:r>
                        <a:rPr sz="8900" i="1">
                          <a:solidFill>
                            <a:srgbClr val="000000"/>
                          </a:solidFill>
                          <a:latin typeface="Cambria Math" panose="02040503050406030204" pitchFamily="18" charset="0"/>
                        </a:rPr>
                        <m:t>)⋅(1−</m:t>
                      </m:r>
                      <m:r>
                        <a:rPr sz="8900" i="1">
                          <a:solidFill>
                            <a:srgbClr val="000000"/>
                          </a:solidFill>
                          <a:latin typeface="Cambria Math" panose="02040503050406030204" pitchFamily="18" charset="0"/>
                        </a:rPr>
                        <m:t>𝑃</m:t>
                      </m:r>
                      <m:r>
                        <a:rPr sz="8900" i="1">
                          <a:solidFill>
                            <a:srgbClr val="000000"/>
                          </a:solidFill>
                          <a:latin typeface="Cambria Math" panose="02040503050406030204" pitchFamily="18" charset="0"/>
                        </a:rPr>
                        <m:t>(</m:t>
                      </m:r>
                      <m:r>
                        <a:rPr sz="8900" i="1">
                          <a:solidFill>
                            <a:srgbClr val="000000"/>
                          </a:solidFill>
                          <a:latin typeface="Cambria Math" panose="02040503050406030204" pitchFamily="18" charset="0"/>
                        </a:rPr>
                        <m:t>𝑖</m:t>
                      </m:r>
                      <m:r>
                        <a:rPr sz="8900" i="1">
                          <a:solidFill>
                            <a:srgbClr val="000000"/>
                          </a:solidFill>
                          <a:latin typeface="Cambria Math" panose="02040503050406030204" pitchFamily="18" charset="0"/>
                        </a:rPr>
                        <m:t>))</m:t>
                      </m:r>
                    </m:oMath>
                  </m:oMathPara>
                </a14:m>
                <a:endParaRPr sz="8900"/>
              </a:p>
            </p:txBody>
          </p:sp>
        </mc:Choice>
        <mc:Fallback xmlns="">
          <p:sp>
            <p:nvSpPr>
              <p:cNvPr id="482" name="Equation"/>
              <p:cNvSpPr txBox="1">
                <a:spLocks noRot="1" noChangeAspect="1" noMove="1" noResize="1" noEditPoints="1" noAdjustHandles="1" noChangeArrowheads="1" noChangeShapeType="1" noTextEdit="1"/>
              </p:cNvSpPr>
              <p:nvPr/>
            </p:nvSpPr>
            <p:spPr>
              <a:xfrm>
                <a:off x="6011507" y="5251747"/>
                <a:ext cx="10689374" cy="3212506"/>
              </a:xfrm>
              <a:prstGeom prst="rect">
                <a:avLst/>
              </a:prstGeom>
              <a:blipFill>
                <a:blip r:embed="rId3"/>
                <a:stretch>
                  <a:fillRect l="-3677" r="-12337"/>
                </a:stretch>
              </a:blipFill>
              <a:ln w="12700">
                <a:miter lim="400000"/>
              </a:ln>
            </p:spPr>
            <p:txBody>
              <a:bodyPr/>
              <a:lstStyle/>
              <a:p>
                <a:r>
                  <a:rPr lang="en-US">
                    <a:noFill/>
                  </a:rPr>
                  <a:t> </a:t>
                </a:r>
              </a:p>
            </p:txBody>
          </p:sp>
        </mc:Fallback>
      </mc:AlternateContent>
      <p:grpSp>
        <p:nvGrpSpPr>
          <p:cNvPr id="486" name="Group"/>
          <p:cNvGrpSpPr/>
          <p:nvPr/>
        </p:nvGrpSpPr>
        <p:grpSpPr>
          <a:xfrm>
            <a:off x="8587182" y="3803023"/>
            <a:ext cx="4849819" cy="2131271"/>
            <a:chOff x="0" y="-7613"/>
            <a:chExt cx="4849818" cy="2131269"/>
          </a:xfrm>
        </p:grpSpPr>
        <p:sp>
          <p:nvSpPr>
            <p:cNvPr id="483" name="Portion of that one class in group"/>
            <p:cNvSpPr txBox="1"/>
            <p:nvPr/>
          </p:nvSpPr>
          <p:spPr>
            <a:xfrm>
              <a:off x="0" y="-7613"/>
              <a:ext cx="4849818" cy="995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lang="en-US" dirty="0"/>
                <a:t>Fraction</a:t>
              </a:r>
              <a:r>
                <a:rPr dirty="0"/>
                <a:t> of that one class in group</a:t>
              </a:r>
            </a:p>
          </p:txBody>
        </p:sp>
        <p:pic>
          <p:nvPicPr>
            <p:cNvPr id="484" name="Line Line" descr="Line Line"/>
            <p:cNvPicPr>
              <a:picLocks/>
            </p:cNvPicPr>
            <p:nvPr/>
          </p:nvPicPr>
          <p:blipFill>
            <a:blip r:embed="rId4"/>
            <a:stretch>
              <a:fillRect/>
            </a:stretch>
          </p:blipFill>
          <p:spPr>
            <a:xfrm rot="4518913">
              <a:off x="1983887" y="1519990"/>
              <a:ext cx="848538" cy="358793"/>
            </a:xfrm>
            <a:prstGeom prst="rect">
              <a:avLst/>
            </a:prstGeom>
            <a:effectLst/>
          </p:spPr>
        </p:pic>
      </p:grpSp>
      <p:grpSp>
        <p:nvGrpSpPr>
          <p:cNvPr id="490" name="Group"/>
          <p:cNvGrpSpPr/>
          <p:nvPr/>
        </p:nvGrpSpPr>
        <p:grpSpPr>
          <a:xfrm>
            <a:off x="6288239" y="8773929"/>
            <a:ext cx="5258719" cy="2333364"/>
            <a:chOff x="928587" y="-2119504"/>
            <a:chExt cx="5258717" cy="2333363"/>
          </a:xfrm>
        </p:grpSpPr>
        <p:sp>
          <p:nvSpPr>
            <p:cNvPr id="487" name="Add them up for all groups"/>
            <p:cNvSpPr txBox="1"/>
            <p:nvPr/>
          </p:nvSpPr>
          <p:spPr>
            <a:xfrm>
              <a:off x="928587" y="-781285"/>
              <a:ext cx="5258717" cy="9951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dirty="0"/>
                <a:t>Add them up for all </a:t>
              </a:r>
              <a:r>
                <a:rPr lang="en-US" dirty="0"/>
                <a:t>classes</a:t>
              </a:r>
            </a:p>
            <a:p>
              <a:r>
                <a:rPr lang="en-US" dirty="0"/>
                <a:t>(in one side of the split)</a:t>
              </a:r>
              <a:endParaRPr dirty="0"/>
            </a:p>
          </p:txBody>
        </p:sp>
        <p:pic>
          <p:nvPicPr>
            <p:cNvPr id="488" name="Line Line" descr="Line Line"/>
            <p:cNvPicPr>
              <a:picLocks/>
            </p:cNvPicPr>
            <p:nvPr/>
          </p:nvPicPr>
          <p:blipFill>
            <a:blip r:embed="rId5"/>
            <a:stretch>
              <a:fillRect/>
            </a:stretch>
          </p:blipFill>
          <p:spPr>
            <a:xfrm rot="16200000">
              <a:off x="2659402" y="-1604806"/>
              <a:ext cx="1388190" cy="358793"/>
            </a:xfrm>
            <a:prstGeom prst="rect">
              <a:avLst/>
            </a:prstGeom>
            <a:effectLst/>
          </p:spPr>
        </p:pic>
      </p:grpSp>
      <p:grpSp>
        <p:nvGrpSpPr>
          <p:cNvPr id="494" name="Group"/>
          <p:cNvGrpSpPr/>
          <p:nvPr/>
        </p:nvGrpSpPr>
        <p:grpSpPr>
          <a:xfrm>
            <a:off x="13522673" y="3803023"/>
            <a:ext cx="4849820" cy="2149828"/>
            <a:chOff x="0" y="-7613"/>
            <a:chExt cx="4849818" cy="2149826"/>
          </a:xfrm>
        </p:grpSpPr>
        <p:sp>
          <p:nvSpPr>
            <p:cNvPr id="491" name="Portion of not that one class in the group"/>
            <p:cNvSpPr txBox="1"/>
            <p:nvPr/>
          </p:nvSpPr>
          <p:spPr>
            <a:xfrm>
              <a:off x="0" y="-7613"/>
              <a:ext cx="4849818" cy="995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lang="en-US" dirty="0"/>
                <a:t>Fraction</a:t>
              </a:r>
              <a:r>
                <a:rPr dirty="0"/>
                <a:t> of not that one class in the group</a:t>
              </a:r>
            </a:p>
          </p:txBody>
        </p:sp>
        <p:pic>
          <p:nvPicPr>
            <p:cNvPr id="492" name="Line Line" descr="Line Line"/>
            <p:cNvPicPr>
              <a:picLocks/>
            </p:cNvPicPr>
            <p:nvPr/>
          </p:nvPicPr>
          <p:blipFill>
            <a:blip r:embed="rId6"/>
            <a:stretch>
              <a:fillRect/>
            </a:stretch>
          </p:blipFill>
          <p:spPr>
            <a:xfrm rot="6772178">
              <a:off x="1713719" y="1519608"/>
              <a:ext cx="886416" cy="358793"/>
            </a:xfrm>
            <a:prstGeom prst="rect">
              <a:avLst/>
            </a:prstGeom>
            <a:effectLst/>
          </p:spPr>
        </p:pic>
      </p:grpSp>
      <p:sp>
        <p:nvSpPr>
          <p:cNvPr id="495" name="Gini impurity measures the homogeneity in a group"/>
          <p:cNvSpPr txBox="1"/>
          <p:nvPr/>
        </p:nvSpPr>
        <p:spPr>
          <a:xfrm>
            <a:off x="7008150" y="12328809"/>
            <a:ext cx="10367701"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558800" indent="-558800" algn="l">
              <a:lnSpc>
                <a:spcPct val="120000"/>
              </a:lnSpc>
              <a:buSzPct val="123000"/>
              <a:buChar char="■"/>
              <a:defRPr sz="3400" b="1" spc="-68">
                <a:solidFill>
                  <a:srgbClr val="000000"/>
                </a:solidFill>
              </a:defRPr>
            </a:pPr>
            <a:r>
              <a:t>Gini impurity</a:t>
            </a:r>
            <a:r>
              <a:rPr b="0"/>
              <a:t> measures the homogeneity in a group</a:t>
            </a:r>
          </a:p>
        </p:txBody>
      </p:sp>
      <p:sp>
        <p:nvSpPr>
          <p:cNvPr id="2" name="Google Shape;403;p55">
            <a:extLst>
              <a:ext uri="{FF2B5EF4-FFF2-40B4-BE49-F238E27FC236}">
                <a16:creationId xmlns:a16="http://schemas.microsoft.com/office/drawing/2014/main" id="{7520B8BD-B6F8-2573-BAC3-9694EA63BB2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20</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CAD459FD-67D5-719D-16DC-42EEF69F75F5}"/>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1" animBg="1" advAuto="0"/>
      <p:bldP spid="490" grpId="3" animBg="1" advAuto="0"/>
      <p:bldP spid="494" grpId="2" animBg="1" advAuto="0"/>
      <p:bldP spid="495" grpId="4"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0"/>
          <p:cNvSpPr txBox="1"/>
          <p:nvPr/>
        </p:nvSpPr>
        <p:spPr>
          <a:xfrm>
            <a:off x="13325825" y="5060209"/>
            <a:ext cx="333199"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a:t>
            </a:r>
          </a:p>
        </p:txBody>
      </p:sp>
      <p:sp>
        <p:nvSpPr>
          <p:cNvPr id="502" name="0.5"/>
          <p:cNvSpPr txBox="1"/>
          <p:nvPr/>
        </p:nvSpPr>
        <p:spPr>
          <a:xfrm>
            <a:off x="13161652" y="7862975"/>
            <a:ext cx="661544"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0.5</a:t>
            </a:r>
          </a:p>
        </p:txBody>
      </p:sp>
      <p:grpSp>
        <p:nvGrpSpPr>
          <p:cNvPr id="505" name="Group"/>
          <p:cNvGrpSpPr/>
          <p:nvPr/>
        </p:nvGrpSpPr>
        <p:grpSpPr>
          <a:xfrm>
            <a:off x="12997481" y="10390357"/>
            <a:ext cx="989889" cy="572781"/>
            <a:chOff x="0" y="0"/>
            <a:chExt cx="989888" cy="572779"/>
          </a:xfrm>
        </p:grpSpPr>
        <p:sp>
          <p:nvSpPr>
            <p:cNvPr id="503" name="0.5"/>
            <p:cNvSpPr txBox="1"/>
            <p:nvPr/>
          </p:nvSpPr>
          <p:spPr>
            <a:xfrm>
              <a:off x="164171" y="0"/>
              <a:ext cx="661544" cy="5727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b="1">
                  <a:solidFill>
                    <a:schemeClr val="accent4">
                      <a:hueOff val="-1247790"/>
                      <a:lumOff val="-12326"/>
                    </a:schemeClr>
                  </a:solidFill>
                </a:defRPr>
              </a:lvl1pPr>
            </a:lstStyle>
            <a:p>
              <a:r>
                <a:t>0.5</a:t>
              </a:r>
            </a:p>
          </p:txBody>
        </p:sp>
        <p:sp>
          <p:nvSpPr>
            <p:cNvPr id="504" name="Line"/>
            <p:cNvSpPr/>
            <p:nvPr/>
          </p:nvSpPr>
          <p:spPr>
            <a:xfrm>
              <a:off x="0" y="12699"/>
              <a:ext cx="989889" cy="1"/>
            </a:xfrm>
            <a:prstGeom prst="line">
              <a:avLst/>
            </a:prstGeom>
            <a:noFill/>
            <a:ln w="38100" cap="flat">
              <a:solidFill>
                <a:schemeClr val="accent4">
                  <a:hueOff val="-1247790"/>
                  <a:lumOff val="-12326"/>
                </a:schemeClr>
              </a:solidFill>
              <a:prstDash val="solid"/>
              <a:miter lim="400000"/>
            </a:ln>
            <a:effectLst/>
          </p:spPr>
          <p:txBody>
            <a:bodyPr wrap="square" lIns="50800" tIns="50800" rIns="50800" bIns="50800" numCol="1" anchor="ctr">
              <a:noAutofit/>
            </a:bodyPr>
            <a:lstStyle/>
            <a:p>
              <a:endParaRPr/>
            </a:p>
          </p:txBody>
        </p:sp>
      </p:grpSp>
      <p:sp>
        <p:nvSpPr>
          <p:cNvPr id="506" name="No"/>
          <p:cNvSpPr txBox="1"/>
          <p:nvPr/>
        </p:nvSpPr>
        <p:spPr>
          <a:xfrm>
            <a:off x="11846813" y="5393899"/>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07" name="No"/>
          <p:cNvSpPr txBox="1"/>
          <p:nvPr/>
        </p:nvSpPr>
        <p:spPr>
          <a:xfrm>
            <a:off x="11846813" y="6674682"/>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08" name="Yes"/>
          <p:cNvSpPr txBox="1"/>
          <p:nvPr/>
        </p:nvSpPr>
        <p:spPr>
          <a:xfrm>
            <a:off x="11785028" y="8993030"/>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09" name="Yes"/>
          <p:cNvSpPr txBox="1"/>
          <p:nvPr/>
        </p:nvSpPr>
        <p:spPr>
          <a:xfrm>
            <a:off x="11785028" y="7447464"/>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10" name="No"/>
          <p:cNvSpPr txBox="1"/>
          <p:nvPr/>
        </p:nvSpPr>
        <p:spPr>
          <a:xfrm>
            <a:off x="11846813" y="4621116"/>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11" name="No"/>
          <p:cNvSpPr txBox="1"/>
          <p:nvPr/>
        </p:nvSpPr>
        <p:spPr>
          <a:xfrm>
            <a:off x="11846813" y="8220247"/>
            <a:ext cx="690373" cy="60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12" name="Purchased?"/>
          <p:cNvSpPr txBox="1"/>
          <p:nvPr/>
        </p:nvSpPr>
        <p:spPr>
          <a:xfrm>
            <a:off x="10915015" y="3848412"/>
            <a:ext cx="2553971"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2" name="Google Shape;403;p55">
            <a:extLst>
              <a:ext uri="{FF2B5EF4-FFF2-40B4-BE49-F238E27FC236}">
                <a16:creationId xmlns:a16="http://schemas.microsoft.com/office/drawing/2014/main" id="{3642E9AE-5FBC-69B1-0E12-187B339B68C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21</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7DE15132-80F5-1554-30F8-D7D9923BFDB3}"/>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1" animBg="1" advAuto="0"/>
      <p:bldP spid="502" grpId="2" animBg="1" advAuto="0"/>
      <p:bldP spid="505" grpId="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No"/>
          <p:cNvSpPr txBox="1"/>
          <p:nvPr/>
        </p:nvSpPr>
        <p:spPr>
          <a:xfrm>
            <a:off x="11846813" y="5393899"/>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19" name="No"/>
          <p:cNvSpPr txBox="1"/>
          <p:nvPr/>
        </p:nvSpPr>
        <p:spPr>
          <a:xfrm>
            <a:off x="11846813" y="6166682"/>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20" name="Yes"/>
          <p:cNvSpPr txBox="1"/>
          <p:nvPr/>
        </p:nvSpPr>
        <p:spPr>
          <a:xfrm>
            <a:off x="11785028" y="8993030"/>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21" name="Yes"/>
          <p:cNvSpPr txBox="1"/>
          <p:nvPr/>
        </p:nvSpPr>
        <p:spPr>
          <a:xfrm>
            <a:off x="11785028" y="6939464"/>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22" name="No"/>
          <p:cNvSpPr txBox="1"/>
          <p:nvPr/>
        </p:nvSpPr>
        <p:spPr>
          <a:xfrm>
            <a:off x="11846813" y="4621116"/>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23" name="No"/>
          <p:cNvSpPr txBox="1"/>
          <p:nvPr/>
        </p:nvSpPr>
        <p:spPr>
          <a:xfrm>
            <a:off x="11846813" y="8220247"/>
            <a:ext cx="690373" cy="60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24" name="Purchased?"/>
          <p:cNvSpPr txBox="1"/>
          <p:nvPr/>
        </p:nvSpPr>
        <p:spPr>
          <a:xfrm>
            <a:off x="10915015" y="3848412"/>
            <a:ext cx="2553971"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525" name="0.38"/>
          <p:cNvSpPr txBox="1"/>
          <p:nvPr/>
        </p:nvSpPr>
        <p:spPr>
          <a:xfrm>
            <a:off x="13052204" y="5822209"/>
            <a:ext cx="880441"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0.38</a:t>
            </a:r>
          </a:p>
        </p:txBody>
      </p:sp>
      <p:sp>
        <p:nvSpPr>
          <p:cNvPr id="526" name="0.5"/>
          <p:cNvSpPr txBox="1"/>
          <p:nvPr/>
        </p:nvSpPr>
        <p:spPr>
          <a:xfrm>
            <a:off x="13161652" y="8624975"/>
            <a:ext cx="661544"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0.5</a:t>
            </a:r>
          </a:p>
        </p:txBody>
      </p:sp>
      <p:grpSp>
        <p:nvGrpSpPr>
          <p:cNvPr id="529" name="Group"/>
          <p:cNvGrpSpPr/>
          <p:nvPr/>
        </p:nvGrpSpPr>
        <p:grpSpPr>
          <a:xfrm>
            <a:off x="12997481" y="10390357"/>
            <a:ext cx="989889" cy="572781"/>
            <a:chOff x="0" y="0"/>
            <a:chExt cx="989888" cy="572779"/>
          </a:xfrm>
        </p:grpSpPr>
        <p:sp>
          <p:nvSpPr>
            <p:cNvPr id="527" name="0.88"/>
            <p:cNvSpPr txBox="1"/>
            <p:nvPr/>
          </p:nvSpPr>
          <p:spPr>
            <a:xfrm>
              <a:off x="54723" y="0"/>
              <a:ext cx="880441" cy="5727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b="1">
                  <a:solidFill>
                    <a:schemeClr val="accent4">
                      <a:hueOff val="-1247790"/>
                      <a:lumOff val="-12326"/>
                    </a:schemeClr>
                  </a:solidFill>
                </a:defRPr>
              </a:lvl1pPr>
            </a:lstStyle>
            <a:p>
              <a:r>
                <a:t>0.88</a:t>
              </a:r>
            </a:p>
          </p:txBody>
        </p:sp>
        <p:sp>
          <p:nvSpPr>
            <p:cNvPr id="528" name="Line"/>
            <p:cNvSpPr/>
            <p:nvPr/>
          </p:nvSpPr>
          <p:spPr>
            <a:xfrm>
              <a:off x="0" y="12699"/>
              <a:ext cx="989889" cy="1"/>
            </a:xfrm>
            <a:prstGeom prst="line">
              <a:avLst/>
            </a:prstGeom>
            <a:noFill/>
            <a:ln w="38100" cap="flat">
              <a:solidFill>
                <a:schemeClr val="accent4">
                  <a:hueOff val="-1247790"/>
                  <a:lumOff val="-12326"/>
                </a:schemeClr>
              </a:solidFill>
              <a:prstDash val="solid"/>
              <a:miter lim="400000"/>
            </a:ln>
            <a:effectLst/>
          </p:spPr>
          <p:txBody>
            <a:bodyPr wrap="square" lIns="50800" tIns="50800" rIns="50800" bIns="50800" numCol="1" anchor="ctr">
              <a:noAutofit/>
            </a:bodyPr>
            <a:lstStyle/>
            <a:p>
              <a:endParaRPr/>
            </a:p>
          </p:txBody>
        </p:sp>
      </p:grpSp>
      <p:sp>
        <p:nvSpPr>
          <p:cNvPr id="2" name="Google Shape;403;p55">
            <a:extLst>
              <a:ext uri="{FF2B5EF4-FFF2-40B4-BE49-F238E27FC236}">
                <a16:creationId xmlns:a16="http://schemas.microsoft.com/office/drawing/2014/main" id="{6E23696F-B25C-A844-D22D-6B307640F44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22</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7E3F073B-5E73-79ED-781F-6C44E21A0BD2}"/>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No"/>
          <p:cNvSpPr txBox="1"/>
          <p:nvPr/>
        </p:nvSpPr>
        <p:spPr>
          <a:xfrm>
            <a:off x="11846813" y="5393899"/>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34" name="No"/>
          <p:cNvSpPr txBox="1"/>
          <p:nvPr/>
        </p:nvSpPr>
        <p:spPr>
          <a:xfrm>
            <a:off x="11846813" y="6166682"/>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35" name="Yes"/>
          <p:cNvSpPr txBox="1"/>
          <p:nvPr/>
        </p:nvSpPr>
        <p:spPr>
          <a:xfrm>
            <a:off x="11785028" y="8993030"/>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36" name="Yes"/>
          <p:cNvSpPr txBox="1"/>
          <p:nvPr/>
        </p:nvSpPr>
        <p:spPr>
          <a:xfrm>
            <a:off x="11785028" y="7447464"/>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37" name="No"/>
          <p:cNvSpPr txBox="1"/>
          <p:nvPr/>
        </p:nvSpPr>
        <p:spPr>
          <a:xfrm>
            <a:off x="11846813" y="4621116"/>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38" name="No"/>
          <p:cNvSpPr txBox="1"/>
          <p:nvPr/>
        </p:nvSpPr>
        <p:spPr>
          <a:xfrm>
            <a:off x="11846813" y="8220247"/>
            <a:ext cx="690373" cy="60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39" name="Purchased?"/>
          <p:cNvSpPr txBox="1"/>
          <p:nvPr/>
        </p:nvSpPr>
        <p:spPr>
          <a:xfrm>
            <a:off x="10915015" y="3848412"/>
            <a:ext cx="2553971"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540" name="0"/>
          <p:cNvSpPr txBox="1"/>
          <p:nvPr/>
        </p:nvSpPr>
        <p:spPr>
          <a:xfrm>
            <a:off x="13325825" y="5441209"/>
            <a:ext cx="333199"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a:t>
            </a:r>
          </a:p>
        </p:txBody>
      </p:sp>
      <p:sp>
        <p:nvSpPr>
          <p:cNvPr id="541" name="0.44"/>
          <p:cNvSpPr txBox="1"/>
          <p:nvPr/>
        </p:nvSpPr>
        <p:spPr>
          <a:xfrm>
            <a:off x="13052204" y="8243975"/>
            <a:ext cx="880441"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0.44</a:t>
            </a:r>
          </a:p>
        </p:txBody>
      </p:sp>
      <p:grpSp>
        <p:nvGrpSpPr>
          <p:cNvPr id="544" name="Group"/>
          <p:cNvGrpSpPr/>
          <p:nvPr/>
        </p:nvGrpSpPr>
        <p:grpSpPr>
          <a:xfrm>
            <a:off x="12997481" y="10390357"/>
            <a:ext cx="989889" cy="572781"/>
            <a:chOff x="0" y="0"/>
            <a:chExt cx="989888" cy="572779"/>
          </a:xfrm>
        </p:grpSpPr>
        <p:sp>
          <p:nvSpPr>
            <p:cNvPr id="542" name="0.44"/>
            <p:cNvSpPr txBox="1"/>
            <p:nvPr/>
          </p:nvSpPr>
          <p:spPr>
            <a:xfrm>
              <a:off x="54723" y="0"/>
              <a:ext cx="880441" cy="5727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b="1">
                  <a:solidFill>
                    <a:schemeClr val="accent4">
                      <a:hueOff val="-1247790"/>
                      <a:lumOff val="-12326"/>
                    </a:schemeClr>
                  </a:solidFill>
                </a:defRPr>
              </a:lvl1pPr>
            </a:lstStyle>
            <a:p>
              <a:r>
                <a:t>0.44</a:t>
              </a:r>
            </a:p>
          </p:txBody>
        </p:sp>
        <p:sp>
          <p:nvSpPr>
            <p:cNvPr id="543" name="Line"/>
            <p:cNvSpPr/>
            <p:nvPr/>
          </p:nvSpPr>
          <p:spPr>
            <a:xfrm>
              <a:off x="0" y="12699"/>
              <a:ext cx="989889" cy="1"/>
            </a:xfrm>
            <a:prstGeom prst="line">
              <a:avLst/>
            </a:prstGeom>
            <a:noFill/>
            <a:ln w="38100" cap="flat">
              <a:solidFill>
                <a:schemeClr val="accent4">
                  <a:hueOff val="-1247790"/>
                  <a:lumOff val="-12326"/>
                </a:schemeClr>
              </a:solidFill>
              <a:prstDash val="solid"/>
              <a:miter lim="400000"/>
            </a:ln>
            <a:effectLst/>
          </p:spPr>
          <p:txBody>
            <a:bodyPr wrap="square" lIns="50800" tIns="50800" rIns="50800" bIns="50800" numCol="1" anchor="ctr">
              <a:noAutofit/>
            </a:bodyPr>
            <a:lstStyle/>
            <a:p>
              <a:endParaRPr/>
            </a:p>
          </p:txBody>
        </p:sp>
      </p:grpSp>
      <p:grpSp>
        <p:nvGrpSpPr>
          <p:cNvPr id="547" name="Group"/>
          <p:cNvGrpSpPr/>
          <p:nvPr/>
        </p:nvGrpSpPr>
        <p:grpSpPr>
          <a:xfrm>
            <a:off x="3600549" y="3077115"/>
            <a:ext cx="4994040" cy="7561770"/>
            <a:chOff x="0" y="0"/>
            <a:chExt cx="4994039" cy="7561769"/>
          </a:xfrm>
        </p:grpSpPr>
        <p:pic>
          <p:nvPicPr>
            <p:cNvPr id="545" name="Image" descr="Image"/>
            <p:cNvPicPr>
              <a:picLocks noChangeAspect="1"/>
            </p:cNvPicPr>
            <p:nvPr/>
          </p:nvPicPr>
          <p:blipFill>
            <a:blip r:embed="rId3"/>
            <a:srcRect/>
            <a:stretch>
              <a:fillRect/>
            </a:stretch>
          </p:blipFill>
          <p:spPr>
            <a:xfrm>
              <a:off x="2090186" y="2141481"/>
              <a:ext cx="1483550" cy="5420289"/>
            </a:xfrm>
            <a:prstGeom prst="rect">
              <a:avLst/>
            </a:prstGeom>
            <a:ln w="12700" cap="flat">
              <a:noFill/>
              <a:miter lim="400000"/>
            </a:ln>
            <a:effectLst/>
          </p:spPr>
        </p:pic>
        <p:sp>
          <p:nvSpPr>
            <p:cNvPr id="546" name="we gotta do better than this, right?"/>
            <p:cNvSpPr txBox="1"/>
            <p:nvPr/>
          </p:nvSpPr>
          <p:spPr>
            <a:xfrm>
              <a:off x="0" y="0"/>
              <a:ext cx="4994040" cy="1962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a:solidFill>
                    <a:srgbClr val="000000"/>
                  </a:solidFill>
                  <a:latin typeface="Comic Sans MS"/>
                  <a:ea typeface="Comic Sans MS"/>
                  <a:cs typeface="Comic Sans MS"/>
                  <a:sym typeface="Comic Sans MS"/>
                </a:defRPr>
              </a:lvl1pPr>
            </a:lstStyle>
            <a:p>
              <a:r>
                <a:rPr dirty="0"/>
                <a:t>we </a:t>
              </a:r>
              <a:r>
                <a:rPr dirty="0" err="1"/>
                <a:t>gotta</a:t>
              </a:r>
              <a:r>
                <a:rPr dirty="0"/>
                <a:t> do better than this, right?</a:t>
              </a:r>
            </a:p>
          </p:txBody>
        </p:sp>
      </p:grpSp>
      <p:sp>
        <p:nvSpPr>
          <p:cNvPr id="2" name="Google Shape;403;p55">
            <a:extLst>
              <a:ext uri="{FF2B5EF4-FFF2-40B4-BE49-F238E27FC236}">
                <a16:creationId xmlns:a16="http://schemas.microsoft.com/office/drawing/2014/main" id="{FB445577-42E6-6127-FE53-760C243D3F0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23</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712F12E6-E94D-D80B-AAD4-1F28DDE1F9FD}"/>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1" animBg="1" advAuto="0"/>
      <p:bldP spid="547"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No"/>
          <p:cNvSpPr txBox="1"/>
          <p:nvPr/>
        </p:nvSpPr>
        <p:spPr>
          <a:xfrm>
            <a:off x="11846813" y="5393899"/>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54" name="No"/>
          <p:cNvSpPr txBox="1"/>
          <p:nvPr/>
        </p:nvSpPr>
        <p:spPr>
          <a:xfrm>
            <a:off x="11846813" y="6166682"/>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55" name="Yes"/>
          <p:cNvSpPr txBox="1"/>
          <p:nvPr/>
        </p:nvSpPr>
        <p:spPr>
          <a:xfrm>
            <a:off x="11785028" y="8993030"/>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56" name="Yes"/>
          <p:cNvSpPr txBox="1"/>
          <p:nvPr/>
        </p:nvSpPr>
        <p:spPr>
          <a:xfrm>
            <a:off x="11785028" y="7447464"/>
            <a:ext cx="81394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57" name="No"/>
          <p:cNvSpPr txBox="1"/>
          <p:nvPr/>
        </p:nvSpPr>
        <p:spPr>
          <a:xfrm>
            <a:off x="11846813" y="4621116"/>
            <a:ext cx="69037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58" name="No"/>
          <p:cNvSpPr txBox="1"/>
          <p:nvPr/>
        </p:nvSpPr>
        <p:spPr>
          <a:xfrm>
            <a:off x="11846813" y="8220247"/>
            <a:ext cx="690373" cy="60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59" name="Purchased?"/>
          <p:cNvSpPr txBox="1"/>
          <p:nvPr/>
        </p:nvSpPr>
        <p:spPr>
          <a:xfrm>
            <a:off x="10915015" y="3848412"/>
            <a:ext cx="2553971"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560" name="0"/>
          <p:cNvSpPr txBox="1"/>
          <p:nvPr/>
        </p:nvSpPr>
        <p:spPr>
          <a:xfrm>
            <a:off x="13325825" y="5441209"/>
            <a:ext cx="333199"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a:t>
            </a:r>
          </a:p>
        </p:txBody>
      </p:sp>
      <p:sp>
        <p:nvSpPr>
          <p:cNvPr id="561" name="0.44"/>
          <p:cNvSpPr txBox="1"/>
          <p:nvPr/>
        </p:nvSpPr>
        <p:spPr>
          <a:xfrm>
            <a:off x="13052204" y="8243975"/>
            <a:ext cx="880441" cy="57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0.44</a:t>
            </a:r>
          </a:p>
        </p:txBody>
      </p:sp>
      <p:grpSp>
        <p:nvGrpSpPr>
          <p:cNvPr id="564" name="Group"/>
          <p:cNvGrpSpPr/>
          <p:nvPr/>
        </p:nvGrpSpPr>
        <p:grpSpPr>
          <a:xfrm>
            <a:off x="12997481" y="10390357"/>
            <a:ext cx="989889" cy="572781"/>
            <a:chOff x="0" y="0"/>
            <a:chExt cx="989888" cy="572779"/>
          </a:xfrm>
        </p:grpSpPr>
        <p:sp>
          <p:nvSpPr>
            <p:cNvPr id="562" name="0.44"/>
            <p:cNvSpPr txBox="1"/>
            <p:nvPr/>
          </p:nvSpPr>
          <p:spPr>
            <a:xfrm>
              <a:off x="54723" y="0"/>
              <a:ext cx="880441" cy="5727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b="1">
                  <a:solidFill>
                    <a:schemeClr val="accent4">
                      <a:hueOff val="-1247790"/>
                      <a:lumOff val="-12326"/>
                    </a:schemeClr>
                  </a:solidFill>
                </a:defRPr>
              </a:lvl1pPr>
            </a:lstStyle>
            <a:p>
              <a:r>
                <a:t>0.44</a:t>
              </a:r>
            </a:p>
          </p:txBody>
        </p:sp>
        <p:sp>
          <p:nvSpPr>
            <p:cNvPr id="563" name="Line"/>
            <p:cNvSpPr/>
            <p:nvPr/>
          </p:nvSpPr>
          <p:spPr>
            <a:xfrm>
              <a:off x="0" y="12699"/>
              <a:ext cx="989889" cy="1"/>
            </a:xfrm>
            <a:prstGeom prst="line">
              <a:avLst/>
            </a:prstGeom>
            <a:noFill/>
            <a:ln w="38100" cap="flat">
              <a:solidFill>
                <a:schemeClr val="accent4">
                  <a:hueOff val="-1247790"/>
                  <a:lumOff val="-12326"/>
                </a:schemeClr>
              </a:solidFill>
              <a:prstDash val="solid"/>
              <a:miter lim="400000"/>
            </a:ln>
            <a:effectLst/>
          </p:spPr>
          <p:txBody>
            <a:bodyPr wrap="square" lIns="50800" tIns="50800" rIns="50800" bIns="50800" numCol="1" anchor="ctr">
              <a:noAutofit/>
            </a:bodyPr>
            <a:lstStyle/>
            <a:p>
              <a:endParaRPr/>
            </a:p>
          </p:txBody>
        </p:sp>
      </p:grpSp>
      <p:sp>
        <p:nvSpPr>
          <p:cNvPr id="565" name="just split again!"/>
          <p:cNvSpPr txBox="1"/>
          <p:nvPr/>
        </p:nvSpPr>
        <p:spPr>
          <a:xfrm>
            <a:off x="4204869" y="5878451"/>
            <a:ext cx="4493952" cy="1959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b="1">
                <a:solidFill>
                  <a:schemeClr val="accent2">
                    <a:hueOff val="192982"/>
                    <a:satOff val="17755"/>
                    <a:lumOff val="-28483"/>
                  </a:schemeClr>
                </a:solidFill>
              </a:defRPr>
            </a:lvl1pPr>
          </a:lstStyle>
          <a:p>
            <a:r>
              <a:t>just split again!</a:t>
            </a:r>
          </a:p>
        </p:txBody>
      </p:sp>
      <p:sp>
        <p:nvSpPr>
          <p:cNvPr id="2" name="Google Shape;403;p55">
            <a:extLst>
              <a:ext uri="{FF2B5EF4-FFF2-40B4-BE49-F238E27FC236}">
                <a16:creationId xmlns:a16="http://schemas.microsoft.com/office/drawing/2014/main" id="{6307C0E7-4852-D447-4C14-BFAD2BA5664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24</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97820543-19BF-1917-9CA3-DA6728486FB4}"/>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Make splits (using features and thresholds)…"/>
          <p:cNvSpPr txBox="1"/>
          <p:nvPr/>
        </p:nvSpPr>
        <p:spPr>
          <a:xfrm>
            <a:off x="6379536" y="4455548"/>
            <a:ext cx="12014790" cy="48049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dirty="0"/>
              <a:t>Make splits (using features and thresholds) </a:t>
            </a:r>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dirty="0"/>
              <a:t>Calculate Gini impurities</a:t>
            </a:r>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dirty="0"/>
              <a:t>Select the split </a:t>
            </a:r>
            <a:r>
              <a:rPr lang="en-US" dirty="0"/>
              <a:t>that results in </a:t>
            </a:r>
            <a:r>
              <a:rPr dirty="0"/>
              <a:t>the lowest Gini impurity</a:t>
            </a:r>
            <a:r>
              <a:rPr lang="en-US" dirty="0"/>
              <a:t> sum</a:t>
            </a:r>
            <a:endParaRPr dirty="0"/>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dirty="0"/>
              <a:t>If unhappy, </a:t>
            </a:r>
            <a:r>
              <a:rPr b="1" dirty="0">
                <a:solidFill>
                  <a:schemeClr val="accent2">
                    <a:hueOff val="192982"/>
                    <a:satOff val="17755"/>
                    <a:lumOff val="-28483"/>
                  </a:schemeClr>
                </a:solidFill>
                <a:latin typeface="+mn-lt"/>
                <a:ea typeface="+mn-ea"/>
                <a:cs typeface="+mn-cs"/>
                <a:sym typeface="Helvetica Neue"/>
              </a:rPr>
              <a:t>just split again!</a:t>
            </a:r>
            <a:r>
              <a:rPr dirty="0"/>
              <a:t> </a:t>
            </a:r>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dirty="0"/>
              <a:t>Repeat 1-4 as much as needed</a:t>
            </a:r>
          </a:p>
        </p:txBody>
      </p:sp>
      <p:grpSp>
        <p:nvGrpSpPr>
          <p:cNvPr id="575" name="Group"/>
          <p:cNvGrpSpPr/>
          <p:nvPr/>
        </p:nvGrpSpPr>
        <p:grpSpPr>
          <a:xfrm>
            <a:off x="11286000" y="9161055"/>
            <a:ext cx="3653570" cy="1510134"/>
            <a:chOff x="0" y="-128430"/>
            <a:chExt cx="3653569" cy="1510133"/>
          </a:xfrm>
        </p:grpSpPr>
        <p:sp>
          <p:nvSpPr>
            <p:cNvPr id="572" name="a hyperparameter"/>
            <p:cNvSpPr txBox="1"/>
            <p:nvPr/>
          </p:nvSpPr>
          <p:spPr>
            <a:xfrm>
              <a:off x="0" y="858518"/>
              <a:ext cx="3653570" cy="5231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900">
                  <a:solidFill>
                    <a:schemeClr val="accent4">
                      <a:hueOff val="-1247790"/>
                      <a:lumOff val="-12326"/>
                    </a:schemeClr>
                  </a:solidFill>
                  <a:latin typeface="Helvetica Neue Medium"/>
                  <a:ea typeface="Helvetica Neue Medium"/>
                  <a:cs typeface="Helvetica Neue Medium"/>
                  <a:sym typeface="Helvetica Neue Medium"/>
                </a:defRPr>
              </a:pPr>
              <a:r>
                <a:rPr dirty="0"/>
                <a:t>a </a:t>
              </a:r>
              <a:r>
                <a:rPr b="1" dirty="0">
                  <a:latin typeface="+mn-lt"/>
                  <a:ea typeface="+mn-ea"/>
                  <a:cs typeface="+mn-cs"/>
                  <a:sym typeface="Helvetica Neue"/>
                </a:rPr>
                <a:t>hyperparameter</a:t>
              </a:r>
            </a:p>
          </p:txBody>
        </p:sp>
        <p:pic>
          <p:nvPicPr>
            <p:cNvPr id="573" name="Line Line" descr="Line Line"/>
            <p:cNvPicPr>
              <a:picLocks/>
            </p:cNvPicPr>
            <p:nvPr/>
          </p:nvPicPr>
          <p:blipFill>
            <a:blip r:embed="rId3"/>
            <a:stretch>
              <a:fillRect/>
            </a:stretch>
          </p:blipFill>
          <p:spPr>
            <a:xfrm rot="13500000">
              <a:off x="968002" y="170896"/>
              <a:ext cx="993520" cy="354636"/>
            </a:xfrm>
            <a:prstGeom prst="rect">
              <a:avLst/>
            </a:prstGeom>
            <a:effectLst/>
          </p:spPr>
        </p:pic>
      </p:grpSp>
      <p:sp>
        <p:nvSpPr>
          <p:cNvPr id="2" name="Google Shape;403;p55">
            <a:extLst>
              <a:ext uri="{FF2B5EF4-FFF2-40B4-BE49-F238E27FC236}">
                <a16:creationId xmlns:a16="http://schemas.microsoft.com/office/drawing/2014/main" id="{86352CCF-DF82-2BEB-F7AE-A0B8C3E07AB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25</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910580D0-DC5E-ECE9-C64A-95C9044B2B28}"/>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a:extLst>
              <a:ext uri="{FF2B5EF4-FFF2-40B4-BE49-F238E27FC236}">
                <a16:creationId xmlns:a16="http://schemas.microsoft.com/office/drawing/2014/main" id="{691FF65B-BFBF-070C-BA42-B182EF816841}"/>
              </a:ext>
            </a:extLst>
          </p:cNvPr>
          <p:cNvGrpSpPr/>
          <p:nvPr/>
        </p:nvGrpSpPr>
        <p:grpSpPr>
          <a:xfrm>
            <a:off x="709865" y="3585130"/>
            <a:ext cx="4994040" cy="7561770"/>
            <a:chOff x="0" y="0"/>
            <a:chExt cx="4994039" cy="7561769"/>
          </a:xfrm>
        </p:grpSpPr>
        <p:pic>
          <p:nvPicPr>
            <p:cNvPr id="11" name="Image" descr="Image">
              <a:extLst>
                <a:ext uri="{FF2B5EF4-FFF2-40B4-BE49-F238E27FC236}">
                  <a16:creationId xmlns:a16="http://schemas.microsoft.com/office/drawing/2014/main" id="{762A1F74-E09D-CD4E-0CB3-A967A5C14577}"/>
                </a:ext>
              </a:extLst>
            </p:cNvPr>
            <p:cNvPicPr>
              <a:picLocks noChangeAspect="1"/>
            </p:cNvPicPr>
            <p:nvPr/>
          </p:nvPicPr>
          <p:blipFill>
            <a:blip r:embed="rId3"/>
            <a:srcRect/>
            <a:stretch>
              <a:fillRect/>
            </a:stretch>
          </p:blipFill>
          <p:spPr>
            <a:xfrm>
              <a:off x="2090186" y="2141481"/>
              <a:ext cx="1483550" cy="5420289"/>
            </a:xfrm>
            <a:prstGeom prst="rect">
              <a:avLst/>
            </a:prstGeom>
            <a:ln w="12700" cap="flat">
              <a:noFill/>
              <a:miter lim="400000"/>
            </a:ln>
            <a:effectLst/>
          </p:spPr>
        </p:pic>
        <p:sp>
          <p:nvSpPr>
            <p:cNvPr id="12" name="we gotta do better than this, right?">
              <a:extLst>
                <a:ext uri="{FF2B5EF4-FFF2-40B4-BE49-F238E27FC236}">
                  <a16:creationId xmlns:a16="http://schemas.microsoft.com/office/drawing/2014/main" id="{F6EA9CFD-AD68-EB67-41C6-0F05919BA0C0}"/>
                </a:ext>
              </a:extLst>
            </p:cNvPr>
            <p:cNvSpPr txBox="1"/>
            <p:nvPr/>
          </p:nvSpPr>
          <p:spPr>
            <a:xfrm>
              <a:off x="0" y="0"/>
              <a:ext cx="4994040" cy="1962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a:solidFill>
                    <a:srgbClr val="000000"/>
                  </a:solidFill>
                  <a:latin typeface="Comic Sans MS"/>
                  <a:ea typeface="Comic Sans MS"/>
                  <a:cs typeface="Comic Sans MS"/>
                  <a:sym typeface="Comic Sans MS"/>
                </a:defRPr>
              </a:lvl1pPr>
            </a:lstStyle>
            <a:p>
              <a:r>
                <a:rPr lang="en-US" dirty="0"/>
                <a:t>What if we do it a lot?</a:t>
              </a:r>
              <a:endParaRPr dirty="0"/>
            </a:p>
          </p:txBody>
        </p:sp>
      </p:grpSp>
      <p:pic>
        <p:nvPicPr>
          <p:cNvPr id="1026" name="Picture 2">
            <a:extLst>
              <a:ext uri="{FF2B5EF4-FFF2-40B4-BE49-F238E27FC236}">
                <a16:creationId xmlns:a16="http://schemas.microsoft.com/office/drawing/2014/main" id="{A311AB57-4F37-BBB1-664A-FFE0F60DE3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10536" y="4876041"/>
            <a:ext cx="7132382" cy="69490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4430E8-81B0-F2CA-49CE-B89DE3B66B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91302" y="4004736"/>
            <a:ext cx="7305572" cy="72585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75F032-1DE2-F93D-9E2D-90D3238914D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flipH="1">
            <a:off x="8904340" y="4965702"/>
            <a:ext cx="5931025" cy="60615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D3B07F8-2228-E3B6-5635-513FF527F5C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801418" y="4325002"/>
            <a:ext cx="7132382" cy="708645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5AA45F-AC57-7B84-3284-5B25C10D775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666280" y="5803792"/>
            <a:ext cx="6580303" cy="65379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6D6E150-68CE-C5B8-1E23-0A2E5F06DA1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flipH="1">
            <a:off x="5985331" y="3888255"/>
            <a:ext cx="7403476" cy="84367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4EE9C42-595D-9810-2E41-15B31F9DF38D}"/>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2192000" y="5361339"/>
            <a:ext cx="6783698" cy="674001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885841EC-693E-923A-F514-14C638ED70DA}"/>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4813919" y="4816989"/>
            <a:ext cx="7963491" cy="791220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F2D95CC5-9A61-10BF-D3A9-D2EAFF3500CD}"/>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606590" y="4520603"/>
            <a:ext cx="7707770" cy="765197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E338904-36ED-7D14-EEF6-4D8BD86721DE}"/>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9793764" y="4785824"/>
            <a:ext cx="690245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2400B9F-D512-2D8C-B7EE-42C4493A57BA}"/>
              </a:ext>
            </a:extLst>
          </p:cNvPr>
          <p:cNvGrpSpPr/>
          <p:nvPr/>
        </p:nvGrpSpPr>
        <p:grpSpPr>
          <a:xfrm>
            <a:off x="10695157" y="1781361"/>
            <a:ext cx="3653571" cy="1636637"/>
            <a:chOff x="10695157" y="1781361"/>
            <a:chExt cx="3653571" cy="1636637"/>
          </a:xfrm>
        </p:grpSpPr>
        <p:grpSp>
          <p:nvGrpSpPr>
            <p:cNvPr id="2" name="Group">
              <a:extLst>
                <a:ext uri="{FF2B5EF4-FFF2-40B4-BE49-F238E27FC236}">
                  <a16:creationId xmlns:a16="http://schemas.microsoft.com/office/drawing/2014/main" id="{2A2841FF-74A6-BF4A-837F-B9669A803DAF}"/>
                </a:ext>
              </a:extLst>
            </p:cNvPr>
            <p:cNvGrpSpPr/>
            <p:nvPr/>
          </p:nvGrpSpPr>
          <p:grpSpPr>
            <a:xfrm>
              <a:off x="10695157" y="1781361"/>
              <a:ext cx="3653571" cy="1562836"/>
              <a:chOff x="0" y="858518"/>
              <a:chExt cx="3653570" cy="1562835"/>
            </a:xfrm>
          </p:grpSpPr>
          <p:sp>
            <p:nvSpPr>
              <p:cNvPr id="3" name="a hyperparameter">
                <a:extLst>
                  <a:ext uri="{FF2B5EF4-FFF2-40B4-BE49-F238E27FC236}">
                    <a16:creationId xmlns:a16="http://schemas.microsoft.com/office/drawing/2014/main" id="{2AFDAC4D-E955-49E1-091C-40244A6995AC}"/>
                  </a:ext>
                </a:extLst>
              </p:cNvPr>
              <p:cNvSpPr txBox="1"/>
              <p:nvPr/>
            </p:nvSpPr>
            <p:spPr>
              <a:xfrm>
                <a:off x="0" y="858518"/>
                <a:ext cx="3653570" cy="5231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900">
                    <a:solidFill>
                      <a:schemeClr val="accent4">
                        <a:hueOff val="-1247790"/>
                        <a:lumOff val="-12326"/>
                      </a:schemeClr>
                    </a:solidFill>
                    <a:latin typeface="Helvetica Neue Medium"/>
                    <a:ea typeface="Helvetica Neue Medium"/>
                    <a:cs typeface="Helvetica Neue Medium"/>
                    <a:sym typeface="Helvetica Neue Medium"/>
                  </a:defRPr>
                </a:pPr>
                <a:r>
                  <a:rPr lang="en-US" dirty="0"/>
                  <a:t>diverse</a:t>
                </a:r>
                <a:endParaRPr b="1" dirty="0">
                  <a:latin typeface="+mn-lt"/>
                  <a:ea typeface="+mn-ea"/>
                  <a:cs typeface="+mn-cs"/>
                  <a:sym typeface="Helvetica Neue"/>
                </a:endParaRPr>
              </a:p>
            </p:txBody>
          </p:sp>
          <p:pic>
            <p:nvPicPr>
              <p:cNvPr id="4" name="Line Line" descr="Line Line">
                <a:extLst>
                  <a:ext uri="{FF2B5EF4-FFF2-40B4-BE49-F238E27FC236}">
                    <a16:creationId xmlns:a16="http://schemas.microsoft.com/office/drawing/2014/main" id="{257596AC-4975-7604-04B2-3222A0A3CB37}"/>
                  </a:ext>
                </a:extLst>
              </p:cNvPr>
              <p:cNvPicPr>
                <a:picLocks/>
              </p:cNvPicPr>
              <p:nvPr/>
            </p:nvPicPr>
            <p:blipFill>
              <a:blip r:embed="rId14"/>
              <a:stretch>
                <a:fillRect/>
              </a:stretch>
            </p:blipFill>
            <p:spPr>
              <a:xfrm rot="6793663">
                <a:off x="401737" y="1747275"/>
                <a:ext cx="993520" cy="354636"/>
              </a:xfrm>
              <a:prstGeom prst="rect">
                <a:avLst/>
              </a:prstGeom>
              <a:effectLst/>
            </p:spPr>
          </p:pic>
        </p:grpSp>
        <p:pic>
          <p:nvPicPr>
            <p:cNvPr id="5" name="Line Line" descr="Line Line">
              <a:extLst>
                <a:ext uri="{FF2B5EF4-FFF2-40B4-BE49-F238E27FC236}">
                  <a16:creationId xmlns:a16="http://schemas.microsoft.com/office/drawing/2014/main" id="{2467AF09-E7A4-B3E1-9430-A2276CD9DE4B}"/>
                </a:ext>
              </a:extLst>
            </p:cNvPr>
            <p:cNvPicPr>
              <a:picLocks/>
            </p:cNvPicPr>
            <p:nvPr/>
          </p:nvPicPr>
          <p:blipFill>
            <a:blip r:embed="rId14"/>
            <a:stretch>
              <a:fillRect/>
            </a:stretch>
          </p:blipFill>
          <p:spPr>
            <a:xfrm rot="2960168">
              <a:off x="12817599" y="2743920"/>
              <a:ext cx="993521" cy="354636"/>
            </a:xfrm>
            <a:prstGeom prst="rect">
              <a:avLst/>
            </a:prstGeom>
            <a:effectLst/>
          </p:spPr>
        </p:pic>
      </p:grpSp>
      <p:sp>
        <p:nvSpPr>
          <p:cNvPr id="7" name="Google Shape;403;p55">
            <a:extLst>
              <a:ext uri="{FF2B5EF4-FFF2-40B4-BE49-F238E27FC236}">
                <a16:creationId xmlns:a16="http://schemas.microsoft.com/office/drawing/2014/main" id="{9A4B998B-7B54-D71E-A49E-175D0AE63AB7}"/>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26</a:t>
            </a:fld>
            <a:endParaRPr lang="en" dirty="0">
              <a:solidFill>
                <a:srgbClr val="004C7F"/>
              </a:solidFill>
              <a:latin typeface="Lato"/>
              <a:ea typeface="Lato"/>
              <a:cs typeface="Lato"/>
              <a:sym typeface="Lato"/>
            </a:endParaRPr>
          </a:p>
        </p:txBody>
      </p:sp>
      <p:sp>
        <p:nvSpPr>
          <p:cNvPr id="8" name="Decision Trees">
            <a:extLst>
              <a:ext uri="{FF2B5EF4-FFF2-40B4-BE49-F238E27FC236}">
                <a16:creationId xmlns:a16="http://schemas.microsoft.com/office/drawing/2014/main" id="{BCF7F7B2-840D-F1A2-6A13-29A2EC57818A}"/>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extLst>
      <p:ext uri="{BB962C8B-B14F-4D97-AF65-F5344CB8AC3E}">
        <p14:creationId xmlns:p14="http://schemas.microsoft.com/office/powerpoint/2010/main" val="26340448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300"/>
                                  </p:stCondLst>
                                  <p:childTnLst>
                                    <p:set>
                                      <p:cBhvr>
                                        <p:cTn id="13" dur="1" fill="hold">
                                          <p:stCondLst>
                                            <p:cond delay="0"/>
                                          </p:stCondLst>
                                        </p:cTn>
                                        <p:tgtEl>
                                          <p:spTgt spid="1036"/>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250"/>
                                  </p:stCondLst>
                                  <p:childTnLst>
                                    <p:set>
                                      <p:cBhvr>
                                        <p:cTn id="16" dur="1" fill="hold">
                                          <p:stCondLst>
                                            <p:cond delay="0"/>
                                          </p:stCondLst>
                                        </p:cTn>
                                        <p:tgtEl>
                                          <p:spTgt spid="1034"/>
                                        </p:tgtEl>
                                        <p:attrNameLst>
                                          <p:attrName>style.visibility</p:attrName>
                                        </p:attrNameLst>
                                      </p:cBhvr>
                                      <p:to>
                                        <p:strVal val="visible"/>
                                      </p:to>
                                    </p:set>
                                  </p:childTnLst>
                                </p:cTn>
                              </p:par>
                            </p:childTnLst>
                          </p:cTn>
                        </p:par>
                        <p:par>
                          <p:cTn id="17" fill="hold">
                            <p:stCondLst>
                              <p:cond delay="550"/>
                            </p:stCondLst>
                            <p:childTnLst>
                              <p:par>
                                <p:cTn id="18" presetID="1" presetClass="entr" presetSubtype="0" fill="hold" nodeType="afterEffect">
                                  <p:stCondLst>
                                    <p:cond delay="200"/>
                                  </p:stCondLst>
                                  <p:childTnLst>
                                    <p:set>
                                      <p:cBhvr>
                                        <p:cTn id="19" dur="1" fill="hold">
                                          <p:stCondLst>
                                            <p:cond delay="0"/>
                                          </p:stCondLst>
                                        </p:cTn>
                                        <p:tgtEl>
                                          <p:spTgt spid="1040"/>
                                        </p:tgtEl>
                                        <p:attrNameLst>
                                          <p:attrName>style.visibility</p:attrName>
                                        </p:attrNameLst>
                                      </p:cBhvr>
                                      <p:to>
                                        <p:strVal val="visible"/>
                                      </p:to>
                                    </p:set>
                                  </p:childTnLst>
                                </p:cTn>
                              </p:par>
                            </p:childTnLst>
                          </p:cTn>
                        </p:par>
                        <p:par>
                          <p:cTn id="20" fill="hold">
                            <p:stCondLst>
                              <p:cond delay="750"/>
                            </p:stCondLst>
                            <p:childTnLst>
                              <p:par>
                                <p:cTn id="21" presetID="1" presetClass="entr" presetSubtype="0" fill="hold" nodeType="afterEffect">
                                  <p:stCondLst>
                                    <p:cond delay="150"/>
                                  </p:stCondLst>
                                  <p:childTnLst>
                                    <p:set>
                                      <p:cBhvr>
                                        <p:cTn id="22" dur="1" fill="hold">
                                          <p:stCondLst>
                                            <p:cond delay="0"/>
                                          </p:stCondLst>
                                        </p:cTn>
                                        <p:tgtEl>
                                          <p:spTgt spid="1032"/>
                                        </p:tgtEl>
                                        <p:attrNameLst>
                                          <p:attrName>style.visibility</p:attrName>
                                        </p:attrNameLst>
                                      </p:cBhvr>
                                      <p:to>
                                        <p:strVal val="visible"/>
                                      </p:to>
                                    </p:set>
                                  </p:childTnLst>
                                </p:cTn>
                              </p:par>
                            </p:childTnLst>
                          </p:cTn>
                        </p:par>
                        <p:par>
                          <p:cTn id="23" fill="hold">
                            <p:stCondLst>
                              <p:cond delay="900"/>
                            </p:stCondLst>
                            <p:childTnLst>
                              <p:par>
                                <p:cTn id="24" presetID="1" presetClass="entr" presetSubtype="0" fill="hold" nodeType="afterEffect">
                                  <p:stCondLst>
                                    <p:cond delay="1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100"/>
                                  </p:stCondLst>
                                  <p:childTnLst>
                                    <p:set>
                                      <p:cBhvr>
                                        <p:cTn id="28" dur="1" fill="hold">
                                          <p:stCondLst>
                                            <p:cond delay="0"/>
                                          </p:stCondLst>
                                        </p:cTn>
                                        <p:tgtEl>
                                          <p:spTgt spid="1044"/>
                                        </p:tgtEl>
                                        <p:attrNameLst>
                                          <p:attrName>style.visibility</p:attrName>
                                        </p:attrNameLst>
                                      </p:cBhvr>
                                      <p:to>
                                        <p:strVal val="visible"/>
                                      </p:to>
                                    </p:set>
                                  </p:childTnLst>
                                </p:cTn>
                              </p:par>
                            </p:childTnLst>
                          </p:cTn>
                        </p:par>
                        <p:par>
                          <p:cTn id="29" fill="hold">
                            <p:stCondLst>
                              <p:cond delay="1100"/>
                            </p:stCondLst>
                            <p:childTnLst>
                              <p:par>
                                <p:cTn id="30" presetID="1" presetClass="entr" presetSubtype="0" fill="hold" nodeType="afterEffect">
                                  <p:stCondLst>
                                    <p:cond delay="100"/>
                                  </p:stCondLst>
                                  <p:childTnLst>
                                    <p:set>
                                      <p:cBhvr>
                                        <p:cTn id="31" dur="1" fill="hold">
                                          <p:stCondLst>
                                            <p:cond delay="0"/>
                                          </p:stCondLst>
                                        </p:cTn>
                                        <p:tgtEl>
                                          <p:spTgt spid="1046"/>
                                        </p:tgtEl>
                                        <p:attrNameLst>
                                          <p:attrName>style.visibility</p:attrName>
                                        </p:attrNameLst>
                                      </p:cBhvr>
                                      <p:to>
                                        <p:strVal val="visible"/>
                                      </p:to>
                                    </p:set>
                                  </p:childTnLst>
                                </p:cTn>
                              </p:par>
                            </p:childTnLst>
                          </p:cTn>
                        </p:par>
                        <p:par>
                          <p:cTn id="32" fill="hold">
                            <p:stCondLst>
                              <p:cond delay="1200"/>
                            </p:stCondLst>
                            <p:childTnLst>
                              <p:par>
                                <p:cTn id="33" presetID="1" presetClass="entr" presetSubtype="0" fill="hold" nodeType="afterEffect">
                                  <p:stCondLst>
                                    <p:cond delay="100"/>
                                  </p:stCondLst>
                                  <p:childTnLst>
                                    <p:set>
                                      <p:cBhvr>
                                        <p:cTn id="34" dur="1" fill="hold">
                                          <p:stCondLst>
                                            <p:cond delay="0"/>
                                          </p:stCondLst>
                                        </p:cTn>
                                        <p:tgtEl>
                                          <p:spTgt spid="1048"/>
                                        </p:tgtEl>
                                        <p:attrNameLst>
                                          <p:attrName>style.visibility</p:attrName>
                                        </p:attrNameLst>
                                      </p:cBhvr>
                                      <p:to>
                                        <p:strVal val="visible"/>
                                      </p:to>
                                    </p:set>
                                  </p:childTnLst>
                                </p:cTn>
                              </p:par>
                            </p:childTnLst>
                          </p:cTn>
                        </p:par>
                        <p:par>
                          <p:cTn id="35" fill="hold">
                            <p:stCondLst>
                              <p:cond delay="1300"/>
                            </p:stCondLst>
                            <p:childTnLst>
                              <p:par>
                                <p:cTn id="36" presetID="1" presetClass="entr" presetSubtype="0" fill="hold" nodeType="afterEffect">
                                  <p:stCondLst>
                                    <p:cond delay="100"/>
                                  </p:stCondLst>
                                  <p:childTnLst>
                                    <p:set>
                                      <p:cBhvr>
                                        <p:cTn id="37" dur="1" fill="hold">
                                          <p:stCondLst>
                                            <p:cond delay="0"/>
                                          </p:stCondLst>
                                        </p:cTn>
                                        <p:tgtEl>
                                          <p:spTgt spid="105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11AB57-4F37-BBB1-664A-FFE0F60DE3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2219" y="8577896"/>
            <a:ext cx="3376920" cy="32900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4430E8-81B0-F2CA-49CE-B89DE3B66B3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010499" y="3073779"/>
            <a:ext cx="3124522" cy="31044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75F032-1DE2-F93D-9E2D-90D3238914D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10509210" y="3088445"/>
            <a:ext cx="3219232" cy="32900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D3B07F8-2228-E3B6-5635-513FF527F5C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005911" y="3073779"/>
            <a:ext cx="3221242" cy="32004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5AA45F-AC57-7B84-3284-5B25C10D775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3728443" y="8819535"/>
            <a:ext cx="3463236" cy="344093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6D6E150-68CE-C5B8-1E23-0A2E5F06DA1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flipH="1">
            <a:off x="1886958" y="3073779"/>
            <a:ext cx="2787343" cy="31763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4EE9C42-595D-9810-2E41-15B31F9DF38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8731308" y="3414019"/>
            <a:ext cx="2782077" cy="276416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E338904-36ED-7D14-EEF6-4D8BD86721D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096184" y="8651437"/>
            <a:ext cx="2877421" cy="28588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885841EC-693E-923A-F514-14C638ED70DA}"/>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7912508" y="8937522"/>
            <a:ext cx="3354294" cy="333269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F2D95CC5-9A61-10BF-D3A9-D2EAFF3500CD}"/>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61756" y="8672849"/>
            <a:ext cx="2877421" cy="2856592"/>
          </a:xfrm>
          <a:prstGeom prst="rect">
            <a:avLst/>
          </a:prstGeom>
          <a:noFill/>
          <a:extLst>
            <a:ext uri="{909E8E84-426E-40DD-AFC4-6F175D3DCCD1}">
              <a14:hiddenFill xmlns:a14="http://schemas.microsoft.com/office/drawing/2010/main">
                <a:solidFill>
                  <a:srgbClr val="FFFFFF"/>
                </a:solidFill>
              </a14:hiddenFill>
            </a:ext>
          </a:extLst>
        </p:spPr>
      </p:pic>
      <p:sp>
        <p:nvSpPr>
          <p:cNvPr id="2" name="just split again!">
            <a:extLst>
              <a:ext uri="{FF2B5EF4-FFF2-40B4-BE49-F238E27FC236}">
                <a16:creationId xmlns:a16="http://schemas.microsoft.com/office/drawing/2014/main" id="{C14CA258-F076-EF70-99D6-ED450A1448F7}"/>
              </a:ext>
            </a:extLst>
          </p:cNvPr>
          <p:cNvSpPr txBox="1"/>
          <p:nvPr/>
        </p:nvSpPr>
        <p:spPr>
          <a:xfrm>
            <a:off x="163765" y="1041176"/>
            <a:ext cx="5850348"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b="1">
                <a:solidFill>
                  <a:schemeClr val="accent2">
                    <a:hueOff val="192982"/>
                    <a:satOff val="17755"/>
                    <a:lumOff val="-28483"/>
                  </a:schemeClr>
                </a:solidFill>
              </a:defRPr>
            </a:lvl1pPr>
          </a:lstStyle>
          <a:p>
            <a:r>
              <a:rPr lang="en-US" dirty="0"/>
              <a:t>Random Forest</a:t>
            </a:r>
            <a:endParaRPr dirty="0"/>
          </a:p>
        </p:txBody>
      </p:sp>
      <p:sp>
        <p:nvSpPr>
          <p:cNvPr id="3" name="Rounded Rectangular Callout 2">
            <a:extLst>
              <a:ext uri="{FF2B5EF4-FFF2-40B4-BE49-F238E27FC236}">
                <a16:creationId xmlns:a16="http://schemas.microsoft.com/office/drawing/2014/main" id="{D15C086C-335E-568F-859B-23F3D08A9463}"/>
              </a:ext>
            </a:extLst>
          </p:cNvPr>
          <p:cNvSpPr/>
          <p:nvPr/>
        </p:nvSpPr>
        <p:spPr>
          <a:xfrm>
            <a:off x="4550625" y="2179715"/>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4" name="Rounded Rectangular Callout 3">
            <a:extLst>
              <a:ext uri="{FF2B5EF4-FFF2-40B4-BE49-F238E27FC236}">
                <a16:creationId xmlns:a16="http://schemas.microsoft.com/office/drawing/2014/main" id="{80ABF4C5-0D1A-0B32-00F2-F14FD2D705EC}"/>
              </a:ext>
            </a:extLst>
          </p:cNvPr>
          <p:cNvSpPr/>
          <p:nvPr/>
        </p:nvSpPr>
        <p:spPr>
          <a:xfrm>
            <a:off x="13692518" y="2333313"/>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5" name="Rounded Rectangular Callout 4">
            <a:extLst>
              <a:ext uri="{FF2B5EF4-FFF2-40B4-BE49-F238E27FC236}">
                <a16:creationId xmlns:a16="http://schemas.microsoft.com/office/drawing/2014/main" id="{E5828D68-C5C6-8511-A4F3-09B9F13AC46E}"/>
              </a:ext>
            </a:extLst>
          </p:cNvPr>
          <p:cNvSpPr/>
          <p:nvPr/>
        </p:nvSpPr>
        <p:spPr>
          <a:xfrm>
            <a:off x="17990342" y="2333313"/>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6" name="Rounded Rectangular Callout 5">
            <a:extLst>
              <a:ext uri="{FF2B5EF4-FFF2-40B4-BE49-F238E27FC236}">
                <a16:creationId xmlns:a16="http://schemas.microsoft.com/office/drawing/2014/main" id="{73A5FA08-A907-AEEE-4820-9486AF5147DA}"/>
              </a:ext>
            </a:extLst>
          </p:cNvPr>
          <p:cNvSpPr/>
          <p:nvPr/>
        </p:nvSpPr>
        <p:spPr>
          <a:xfrm>
            <a:off x="1565066" y="7919560"/>
            <a:ext cx="1194305" cy="658336"/>
          </a:xfrm>
          <a:prstGeom prst="wedgeRoundRectCallout">
            <a:avLst>
              <a:gd name="adj1" fmla="val 56739"/>
              <a:gd name="adj2" fmla="val 8242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7" name="Rounded Rectangular Callout 6">
            <a:extLst>
              <a:ext uri="{FF2B5EF4-FFF2-40B4-BE49-F238E27FC236}">
                <a16:creationId xmlns:a16="http://schemas.microsoft.com/office/drawing/2014/main" id="{A16CCA74-D078-44C2-4EFF-B94097C3A2F6}"/>
              </a:ext>
            </a:extLst>
          </p:cNvPr>
          <p:cNvSpPr/>
          <p:nvPr/>
        </p:nvSpPr>
        <p:spPr>
          <a:xfrm>
            <a:off x="6186227" y="7762244"/>
            <a:ext cx="1194305" cy="658336"/>
          </a:xfrm>
          <a:prstGeom prst="wedgeRoundRectCallout">
            <a:avLst>
              <a:gd name="adj1" fmla="val 56739"/>
              <a:gd name="adj2" fmla="val 8242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8" name="Rounded Rectangular Callout 7">
            <a:extLst>
              <a:ext uri="{FF2B5EF4-FFF2-40B4-BE49-F238E27FC236}">
                <a16:creationId xmlns:a16="http://schemas.microsoft.com/office/drawing/2014/main" id="{CECE0DB8-9779-5B9F-65E6-86B19B8AC3F3}"/>
              </a:ext>
            </a:extLst>
          </p:cNvPr>
          <p:cNvSpPr/>
          <p:nvPr/>
        </p:nvSpPr>
        <p:spPr>
          <a:xfrm>
            <a:off x="13637090" y="7903738"/>
            <a:ext cx="1194305" cy="658336"/>
          </a:xfrm>
          <a:prstGeom prst="wedgeRoundRectCallout">
            <a:avLst>
              <a:gd name="adj1" fmla="val 56739"/>
              <a:gd name="adj2" fmla="val 8242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13" name="Rounded Rectangular Callout 12">
            <a:extLst>
              <a:ext uri="{FF2B5EF4-FFF2-40B4-BE49-F238E27FC236}">
                <a16:creationId xmlns:a16="http://schemas.microsoft.com/office/drawing/2014/main" id="{63DA5C47-B769-88C8-63B9-BA5871C2782B}"/>
              </a:ext>
            </a:extLst>
          </p:cNvPr>
          <p:cNvSpPr/>
          <p:nvPr/>
        </p:nvSpPr>
        <p:spPr>
          <a:xfrm>
            <a:off x="17191679" y="8014513"/>
            <a:ext cx="1194305" cy="658336"/>
          </a:xfrm>
          <a:prstGeom prst="wedgeRoundRectCallout">
            <a:avLst>
              <a:gd name="adj1" fmla="val 56739"/>
              <a:gd name="adj2" fmla="val 8242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14" name="Rounded Rectangular Callout 13">
            <a:extLst>
              <a:ext uri="{FF2B5EF4-FFF2-40B4-BE49-F238E27FC236}">
                <a16:creationId xmlns:a16="http://schemas.microsoft.com/office/drawing/2014/main" id="{5EA1CB94-7908-2B79-9E3C-921813E0DA59}"/>
              </a:ext>
            </a:extLst>
          </p:cNvPr>
          <p:cNvSpPr/>
          <p:nvPr/>
        </p:nvSpPr>
        <p:spPr>
          <a:xfrm>
            <a:off x="8251296" y="2186559"/>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5">
                    <a:lumMod val="75000"/>
                  </a:schemeClr>
                </a:solidFill>
                <a:effectLst/>
                <a:uFillTx/>
                <a:latin typeface="Helvetica Neue Medium"/>
                <a:ea typeface="Helvetica Neue Medium"/>
                <a:cs typeface="Helvetica Neue Medium"/>
                <a:sym typeface="Helvetica Neue Medium"/>
              </a:rPr>
              <a:t>Nay</a:t>
            </a:r>
          </a:p>
        </p:txBody>
      </p:sp>
      <p:sp>
        <p:nvSpPr>
          <p:cNvPr id="15" name="Rounded Rectangular Callout 14">
            <a:extLst>
              <a:ext uri="{FF2B5EF4-FFF2-40B4-BE49-F238E27FC236}">
                <a16:creationId xmlns:a16="http://schemas.microsoft.com/office/drawing/2014/main" id="{21540B91-9DF1-FE13-5CC7-FB42E5A360C5}"/>
              </a:ext>
            </a:extLst>
          </p:cNvPr>
          <p:cNvSpPr/>
          <p:nvPr/>
        </p:nvSpPr>
        <p:spPr>
          <a:xfrm>
            <a:off x="21096455" y="2294179"/>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5">
                    <a:lumMod val="75000"/>
                  </a:schemeClr>
                </a:solidFill>
                <a:effectLst/>
                <a:uFillTx/>
                <a:latin typeface="Helvetica Neue Medium"/>
                <a:ea typeface="Helvetica Neue Medium"/>
                <a:cs typeface="Helvetica Neue Medium"/>
                <a:sym typeface="Helvetica Neue Medium"/>
              </a:rPr>
              <a:t>Nay</a:t>
            </a:r>
          </a:p>
        </p:txBody>
      </p:sp>
      <p:sp>
        <p:nvSpPr>
          <p:cNvPr id="16" name="Rounded Rectangular Callout 15">
            <a:extLst>
              <a:ext uri="{FF2B5EF4-FFF2-40B4-BE49-F238E27FC236}">
                <a16:creationId xmlns:a16="http://schemas.microsoft.com/office/drawing/2014/main" id="{A3A8D7A6-C2F1-61D5-F314-2CECB73A254C}"/>
              </a:ext>
            </a:extLst>
          </p:cNvPr>
          <p:cNvSpPr/>
          <p:nvPr/>
        </p:nvSpPr>
        <p:spPr>
          <a:xfrm>
            <a:off x="10210235" y="7722378"/>
            <a:ext cx="1194305" cy="658336"/>
          </a:xfrm>
          <a:prstGeom prst="wedgeRoundRectCallout">
            <a:avLst>
              <a:gd name="adj1" fmla="val 57974"/>
              <a:gd name="adj2" fmla="val 8690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5">
                    <a:lumMod val="75000"/>
                  </a:schemeClr>
                </a:solidFill>
                <a:effectLst/>
                <a:uFillTx/>
                <a:latin typeface="Helvetica Neue Medium"/>
                <a:ea typeface="Helvetica Neue Medium"/>
                <a:cs typeface="Helvetica Neue Medium"/>
                <a:sym typeface="Helvetica Neue Medium"/>
              </a:rPr>
              <a:t>Nay</a:t>
            </a:r>
          </a:p>
        </p:txBody>
      </p:sp>
      <p:grpSp>
        <p:nvGrpSpPr>
          <p:cNvPr id="26" name="Group 25">
            <a:extLst>
              <a:ext uri="{FF2B5EF4-FFF2-40B4-BE49-F238E27FC236}">
                <a16:creationId xmlns:a16="http://schemas.microsoft.com/office/drawing/2014/main" id="{3FFEBE04-CABF-18EE-1E29-3452E291FC1D}"/>
              </a:ext>
            </a:extLst>
          </p:cNvPr>
          <p:cNvGrpSpPr/>
          <p:nvPr/>
        </p:nvGrpSpPr>
        <p:grpSpPr>
          <a:xfrm>
            <a:off x="9308515" y="3365388"/>
            <a:ext cx="5766970" cy="5654510"/>
            <a:chOff x="9308515" y="3365388"/>
            <a:chExt cx="5766970" cy="5654510"/>
          </a:xfrm>
        </p:grpSpPr>
        <p:sp>
          <p:nvSpPr>
            <p:cNvPr id="24" name="Oval 23">
              <a:extLst>
                <a:ext uri="{FF2B5EF4-FFF2-40B4-BE49-F238E27FC236}">
                  <a16:creationId xmlns:a16="http://schemas.microsoft.com/office/drawing/2014/main" id="{81147576-AD9B-D507-09F7-5693CDF7F062}"/>
                </a:ext>
              </a:extLst>
            </p:cNvPr>
            <p:cNvSpPr/>
            <p:nvPr/>
          </p:nvSpPr>
          <p:spPr>
            <a:xfrm>
              <a:off x="9308515" y="3365388"/>
              <a:ext cx="5766970" cy="5562442"/>
            </a:xfrm>
            <a:prstGeom prst="ellipse">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106F6F8-FAC5-C027-A12A-97A9A6E05B7B}"/>
                </a:ext>
              </a:extLst>
            </p:cNvPr>
            <p:cNvSpPr/>
            <p:nvPr/>
          </p:nvSpPr>
          <p:spPr>
            <a:xfrm>
              <a:off x="9922617" y="3851043"/>
              <a:ext cx="4595449" cy="5168855"/>
            </a:xfrm>
            <a:prstGeom prst="rect">
              <a:avLst/>
            </a:prstGeom>
            <a:noFill/>
            <a:ln>
              <a:noFill/>
            </a:ln>
          </p:spPr>
          <p:txBody>
            <a:bodyPr wrap="none" lIns="91440" tIns="45720" rIns="91440" bIns="45720">
              <a:prstTxWarp prst="textArchUp">
                <a:avLst/>
              </a:prstTxWarp>
              <a:spAutoFit/>
            </a:bodyPr>
            <a:lstStyle/>
            <a:p>
              <a:pPr algn="ctr"/>
              <a:r>
                <a:rPr lang="en-US" sz="5400" b="0" cap="none" spc="0" dirty="0">
                  <a:ln w="0"/>
                  <a:solidFill>
                    <a:srgbClr val="006D64"/>
                  </a:solidFill>
                  <a:effectLst>
                    <a:outerShdw blurRad="38100" dist="25400" dir="5400000" algn="ctr" rotWithShape="0">
                      <a:srgbClr val="6E747A">
                        <a:alpha val="43000"/>
                      </a:srgbClr>
                    </a:outerShdw>
                  </a:effectLst>
                </a:rPr>
                <a:t>Seal of Approval</a:t>
              </a:r>
            </a:p>
          </p:txBody>
        </p:sp>
        <p:sp>
          <p:nvSpPr>
            <p:cNvPr id="22" name="Rectangle 21">
              <a:extLst>
                <a:ext uri="{FF2B5EF4-FFF2-40B4-BE49-F238E27FC236}">
                  <a16:creationId xmlns:a16="http://schemas.microsoft.com/office/drawing/2014/main" id="{0634055C-A537-9B9A-3236-D8521154339A}"/>
                </a:ext>
              </a:extLst>
            </p:cNvPr>
            <p:cNvSpPr/>
            <p:nvPr/>
          </p:nvSpPr>
          <p:spPr>
            <a:xfrm>
              <a:off x="9848534" y="4413956"/>
              <a:ext cx="4744137" cy="4120129"/>
            </a:xfrm>
            <a:prstGeom prst="rect">
              <a:avLst/>
            </a:prstGeom>
            <a:noFill/>
          </p:spPr>
          <p:txBody>
            <a:bodyPr wrap="none" lIns="91440" tIns="45720" rIns="91440" bIns="45720">
              <a:prstTxWarp prst="textArchDown">
                <a:avLst/>
              </a:prstTxWarp>
              <a:spAutoFit/>
            </a:bodyPr>
            <a:lstStyle/>
            <a:p>
              <a:pPr algn="ctr"/>
              <a:r>
                <a:rPr lang="en-US" sz="5400" b="0" cap="none" spc="0" dirty="0">
                  <a:ln w="0"/>
                  <a:solidFill>
                    <a:srgbClr val="006D64"/>
                  </a:solidFill>
                  <a:effectLst>
                    <a:outerShdw blurRad="38100" dist="19050" dir="2700000" algn="tl" rotWithShape="0">
                      <a:schemeClr val="dk1">
                        <a:alpha val="40000"/>
                      </a:schemeClr>
                    </a:outerShdw>
                  </a:effectLst>
                </a:rPr>
                <a:t>Council of the Trees</a:t>
              </a:r>
            </a:p>
          </p:txBody>
        </p:sp>
        <p:sp>
          <p:nvSpPr>
            <p:cNvPr id="23" name="Oval 22">
              <a:extLst>
                <a:ext uri="{FF2B5EF4-FFF2-40B4-BE49-F238E27FC236}">
                  <a16:creationId xmlns:a16="http://schemas.microsoft.com/office/drawing/2014/main" id="{999B1CCB-0DA6-A53E-9823-726B591534D3}"/>
                </a:ext>
              </a:extLst>
            </p:cNvPr>
            <p:cNvSpPr/>
            <p:nvPr/>
          </p:nvSpPr>
          <p:spPr>
            <a:xfrm>
              <a:off x="10319208" y="4278706"/>
              <a:ext cx="3754748" cy="3735807"/>
            </a:xfrm>
            <a:prstGeom prst="ellipse">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0E90EC21-5662-0508-9048-0C31DDBE6E67}"/>
                </a:ext>
              </a:extLst>
            </p:cNvPr>
            <p:cNvSpPr txBox="1"/>
            <p:nvPr/>
          </p:nvSpPr>
          <p:spPr>
            <a:xfrm>
              <a:off x="11133529" y="5487871"/>
              <a:ext cx="21169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accent3"/>
                  </a:solidFill>
                  <a:effectLst/>
                  <a:uFillTx/>
                  <a:latin typeface="+mn-lt"/>
                  <a:ea typeface="+mn-ea"/>
                  <a:cs typeface="+mn-cs"/>
                  <a:sym typeface="Helvetica Neue"/>
                </a:rPr>
                <a:t>AYE</a:t>
              </a:r>
            </a:p>
          </p:txBody>
        </p:sp>
      </p:grpSp>
      <p:sp>
        <p:nvSpPr>
          <p:cNvPr id="9" name="Google Shape;403;p55">
            <a:extLst>
              <a:ext uri="{FF2B5EF4-FFF2-40B4-BE49-F238E27FC236}">
                <a16:creationId xmlns:a16="http://schemas.microsoft.com/office/drawing/2014/main" id="{571BF5FE-847F-D48F-07C7-36AFF410E51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27</a:t>
            </a:fld>
            <a:endParaRPr lang="en" dirty="0">
              <a:solidFill>
                <a:srgbClr val="004C7F"/>
              </a:solidFill>
              <a:latin typeface="Lato"/>
              <a:ea typeface="Lato"/>
              <a:cs typeface="Lato"/>
              <a:sym typeface="Lato"/>
            </a:endParaRPr>
          </a:p>
        </p:txBody>
      </p:sp>
      <p:sp>
        <p:nvSpPr>
          <p:cNvPr id="10" name="Decision Trees">
            <a:extLst>
              <a:ext uri="{FF2B5EF4-FFF2-40B4-BE49-F238E27FC236}">
                <a16:creationId xmlns:a16="http://schemas.microsoft.com/office/drawing/2014/main" id="{E5C24CA5-226A-F6DA-B30E-CC5BED748658}"/>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extLst>
      <p:ext uri="{BB962C8B-B14F-4D97-AF65-F5344CB8AC3E}">
        <p14:creationId xmlns:p14="http://schemas.microsoft.com/office/powerpoint/2010/main" val="835914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9"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Make splits (using features and thresholds)…"/>
          <p:cNvSpPr txBox="1"/>
          <p:nvPr/>
        </p:nvSpPr>
        <p:spPr>
          <a:xfrm>
            <a:off x="7996202" y="4940296"/>
            <a:ext cx="9552883" cy="3835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dirty="0"/>
              <a:t>Make a lot of decision trees, on different portions of the data</a:t>
            </a:r>
            <a:endParaRPr dirty="0"/>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dirty="0"/>
              <a:t>For a new sample, run all of them</a:t>
            </a:r>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dirty="0"/>
              <a:t>Combine their votes and take the majority</a:t>
            </a:r>
          </a:p>
        </p:txBody>
      </p:sp>
      <p:sp>
        <p:nvSpPr>
          <p:cNvPr id="8" name="just split again!">
            <a:extLst>
              <a:ext uri="{FF2B5EF4-FFF2-40B4-BE49-F238E27FC236}">
                <a16:creationId xmlns:a16="http://schemas.microsoft.com/office/drawing/2014/main" id="{894CE69A-E77C-187F-1E79-07BE9397AD3B}"/>
              </a:ext>
            </a:extLst>
          </p:cNvPr>
          <p:cNvSpPr txBox="1"/>
          <p:nvPr/>
        </p:nvSpPr>
        <p:spPr>
          <a:xfrm>
            <a:off x="1050425" y="6130446"/>
            <a:ext cx="5543861"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b="1">
                <a:solidFill>
                  <a:schemeClr val="accent2">
                    <a:hueOff val="192982"/>
                    <a:satOff val="17755"/>
                    <a:lumOff val="-28483"/>
                  </a:schemeClr>
                </a:solidFill>
              </a:defRPr>
            </a:lvl1pPr>
          </a:lstStyle>
          <a:p>
            <a:r>
              <a:rPr lang="en-US" sz="7200" dirty="0"/>
              <a:t>Random Forest</a:t>
            </a:r>
            <a:endParaRPr sz="7200" dirty="0"/>
          </a:p>
        </p:txBody>
      </p:sp>
      <p:sp>
        <p:nvSpPr>
          <p:cNvPr id="2" name="Google Shape;403;p55">
            <a:extLst>
              <a:ext uri="{FF2B5EF4-FFF2-40B4-BE49-F238E27FC236}">
                <a16:creationId xmlns:a16="http://schemas.microsoft.com/office/drawing/2014/main" id="{69CD9B50-2D1F-4A77-EC46-8D63F20CBA53}"/>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28</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939C8306-6E17-2EC8-E1E1-8152B0119C4B}"/>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extLst>
      <p:ext uri="{BB962C8B-B14F-4D97-AF65-F5344CB8AC3E}">
        <p14:creationId xmlns:p14="http://schemas.microsoft.com/office/powerpoint/2010/main" val="2489832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plit”"/>
          <p:cNvSpPr txBox="1"/>
          <p:nvPr/>
        </p:nvSpPr>
        <p:spPr>
          <a:xfrm>
            <a:off x="9978718" y="5968293"/>
            <a:ext cx="4426564" cy="1779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1341086">
              <a:defRPr sz="11000" b="1" spc="-220">
                <a:solidFill>
                  <a:schemeClr val="accent2">
                    <a:hueOff val="192982"/>
                    <a:satOff val="17755"/>
                    <a:lumOff val="-28483"/>
                  </a:schemeClr>
                </a:solidFill>
              </a:defRPr>
            </a:lvl1pPr>
          </a:lstStyle>
          <a:p>
            <a:r>
              <a:t>“split”</a:t>
            </a:r>
          </a:p>
        </p:txBody>
      </p:sp>
      <p:sp>
        <p:nvSpPr>
          <p:cNvPr id="2" name="Google Shape;403;p55">
            <a:extLst>
              <a:ext uri="{FF2B5EF4-FFF2-40B4-BE49-F238E27FC236}">
                <a16:creationId xmlns:a16="http://schemas.microsoft.com/office/drawing/2014/main" id="{43C642F1-50AE-1A05-158D-0062A821D15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29</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p:cNvGrpSpPr/>
          <p:nvPr/>
        </p:nvGrpSpPr>
        <p:grpSpPr>
          <a:xfrm>
            <a:off x="15019580" y="5904741"/>
            <a:ext cx="4064364" cy="2660106"/>
            <a:chOff x="0" y="0"/>
            <a:chExt cx="4064362" cy="2660105"/>
          </a:xfrm>
        </p:grpSpPr>
        <p:sp>
          <p:nvSpPr>
            <p:cNvPr id="184" name="White = 0"/>
            <p:cNvSpPr txBox="1"/>
            <p:nvPr/>
          </p:nvSpPr>
          <p:spPr>
            <a:xfrm>
              <a:off x="9125" y="-1"/>
              <a:ext cx="4055238" cy="11553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140000"/>
                </a:lnSpc>
                <a:defRPr sz="7000" b="1">
                  <a:solidFill>
                    <a:schemeClr val="accent1">
                      <a:hueOff val="114395"/>
                      <a:lumOff val="-24975"/>
                    </a:schemeClr>
                  </a:solidFill>
                </a:defRPr>
              </a:pPr>
              <a:r>
                <a:t>White</a:t>
              </a:r>
              <a:r>
                <a:rPr b="0">
                  <a:latin typeface="Helvetica Neue Medium"/>
                  <a:ea typeface="Helvetica Neue Medium"/>
                  <a:cs typeface="Helvetica Neue Medium"/>
                  <a:sym typeface="Helvetica Neue Medium"/>
                </a:rPr>
                <a:t> = 0</a:t>
              </a:r>
            </a:p>
          </p:txBody>
        </p:sp>
        <p:sp>
          <p:nvSpPr>
            <p:cNvPr id="185" name="Red = 1"/>
            <p:cNvSpPr txBox="1"/>
            <p:nvPr/>
          </p:nvSpPr>
          <p:spPr>
            <a:xfrm>
              <a:off x="0" y="1504792"/>
              <a:ext cx="3331592" cy="11553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140000"/>
                </a:lnSpc>
                <a:defRPr sz="7000" b="1">
                  <a:solidFill>
                    <a:schemeClr val="accent1">
                      <a:hueOff val="114395"/>
                      <a:lumOff val="-24975"/>
                    </a:schemeClr>
                  </a:solidFill>
                </a:defRPr>
              </a:pPr>
              <a:r>
                <a:t>Red</a:t>
              </a:r>
              <a:r>
                <a:rPr b="0">
                  <a:latin typeface="Helvetica Neue Medium"/>
                  <a:ea typeface="Helvetica Neue Medium"/>
                  <a:cs typeface="Helvetica Neue Medium"/>
                  <a:sym typeface="Helvetica Neue Medium"/>
                </a:rPr>
                <a:t> = 1</a:t>
              </a:r>
            </a:p>
          </p:txBody>
        </p:sp>
      </p:grpSp>
      <p:sp>
        <p:nvSpPr>
          <p:cNvPr id="187" name="categorical label outputs are named “classes”"/>
          <p:cNvSpPr txBox="1"/>
          <p:nvPr/>
        </p:nvSpPr>
        <p:spPr>
          <a:xfrm>
            <a:off x="7028330" y="12234252"/>
            <a:ext cx="10327339" cy="646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458215" indent="-458215" algn="l" defTabSz="1999437">
              <a:buSzPct val="123000"/>
              <a:buChar char="■"/>
              <a:defRPr sz="3607" b="1" spc="-72">
                <a:solidFill>
                  <a:srgbClr val="000000"/>
                </a:solidFill>
              </a:defRPr>
            </a:pPr>
            <a:r>
              <a:rPr b="0"/>
              <a:t>categorical label outputs</a:t>
            </a:r>
            <a:r>
              <a:rPr b="0">
                <a:latin typeface="Helvetica Neue Medium"/>
                <a:ea typeface="Helvetica Neue Medium"/>
                <a:cs typeface="Helvetica Neue Medium"/>
                <a:sym typeface="Helvetica Neue Medium"/>
              </a:rPr>
              <a:t> are named “</a:t>
            </a:r>
            <a:r>
              <a:t>classes</a:t>
            </a:r>
            <a:r>
              <a:rPr b="0">
                <a:latin typeface="Helvetica Neue Medium"/>
                <a:ea typeface="Helvetica Neue Medium"/>
                <a:cs typeface="Helvetica Neue Medium"/>
                <a:sym typeface="Helvetica Neue Medium"/>
              </a:rPr>
              <a:t>”</a:t>
            </a:r>
          </a:p>
        </p:txBody>
      </p:sp>
      <p:grpSp>
        <p:nvGrpSpPr>
          <p:cNvPr id="191" name="Group"/>
          <p:cNvGrpSpPr/>
          <p:nvPr/>
        </p:nvGrpSpPr>
        <p:grpSpPr>
          <a:xfrm>
            <a:off x="19357918" y="5479057"/>
            <a:ext cx="3456896" cy="1270001"/>
            <a:chOff x="-97827" y="354582"/>
            <a:chExt cx="3456895" cy="1270000"/>
          </a:xfrm>
        </p:grpSpPr>
        <p:sp>
          <p:nvSpPr>
            <p:cNvPr id="188" name="a class"/>
            <p:cNvSpPr/>
            <p:nvPr/>
          </p:nvSpPr>
          <p:spPr>
            <a:xfrm>
              <a:off x="2089068" y="3545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000" b="1">
                  <a:solidFill>
                    <a:schemeClr val="accent4">
                      <a:hueOff val="-1247790"/>
                      <a:lumOff val="-12326"/>
                    </a:schemeClr>
                  </a:solidFill>
                </a:defRPr>
              </a:lvl1pPr>
            </a:lstStyle>
            <a:p>
              <a:r>
                <a:t>a class</a:t>
              </a:r>
            </a:p>
          </p:txBody>
        </p:sp>
        <p:pic>
          <p:nvPicPr>
            <p:cNvPr id="189" name="Line Line" descr="Line Line"/>
            <p:cNvPicPr>
              <a:picLocks/>
            </p:cNvPicPr>
            <p:nvPr/>
          </p:nvPicPr>
          <p:blipFill>
            <a:blip r:embed="rId3">
              <a:alphaModFix amt="20000"/>
            </a:blip>
            <a:stretch>
              <a:fillRect/>
            </a:stretch>
          </p:blipFill>
          <p:spPr>
            <a:xfrm rot="9377184">
              <a:off x="-83898" y="718998"/>
              <a:ext cx="1156107" cy="311994"/>
            </a:xfrm>
            <a:prstGeom prst="rect">
              <a:avLst/>
            </a:prstGeom>
            <a:effectLst/>
          </p:spPr>
        </p:pic>
      </p:grpSp>
      <p:sp>
        <p:nvSpPr>
          <p:cNvPr id="192" name="Fixed acidity…"/>
          <p:cNvSpPr txBox="1"/>
          <p:nvPr/>
        </p:nvSpPr>
        <p:spPr>
          <a:xfrm>
            <a:off x="3514108" y="2649354"/>
            <a:ext cx="4630572" cy="841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Fixed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Volatile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Citric acid</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Residual sugar</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Chlorides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Free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Total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Density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pH</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Sulphates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Alcohol</a:t>
            </a:r>
          </a:p>
        </p:txBody>
      </p:sp>
      <p:grpSp>
        <p:nvGrpSpPr>
          <p:cNvPr id="198" name="Group"/>
          <p:cNvGrpSpPr/>
          <p:nvPr/>
        </p:nvGrpSpPr>
        <p:grpSpPr>
          <a:xfrm>
            <a:off x="8943261" y="6599794"/>
            <a:ext cx="5277739" cy="1270001"/>
            <a:chOff x="-38100" y="0"/>
            <a:chExt cx="5277738" cy="1270000"/>
          </a:xfrm>
        </p:grpSpPr>
        <p:pic>
          <p:nvPicPr>
            <p:cNvPr id="193" name="Line Line" descr="Line Line"/>
            <p:cNvPicPr>
              <a:picLocks/>
            </p:cNvPicPr>
            <p:nvPr/>
          </p:nvPicPr>
          <p:blipFill>
            <a:blip r:embed="rId4">
              <a:alphaModFix amt="20000"/>
            </a:blip>
            <a:stretch>
              <a:fillRect/>
            </a:stretch>
          </p:blipFill>
          <p:spPr>
            <a:xfrm>
              <a:off x="-38100" y="479003"/>
              <a:ext cx="866803" cy="311994"/>
            </a:xfrm>
            <a:prstGeom prst="rect">
              <a:avLst/>
            </a:prstGeom>
            <a:effectLst/>
          </p:spPr>
        </p:pic>
        <p:pic>
          <p:nvPicPr>
            <p:cNvPr id="195" name="Line Line" descr="Line Line"/>
            <p:cNvPicPr>
              <a:picLocks/>
            </p:cNvPicPr>
            <p:nvPr/>
          </p:nvPicPr>
          <p:blipFill>
            <a:blip r:embed="rId4">
              <a:alphaModFix amt="20000"/>
            </a:blip>
            <a:stretch>
              <a:fillRect/>
            </a:stretch>
          </p:blipFill>
          <p:spPr>
            <a:xfrm>
              <a:off x="4372836" y="479003"/>
              <a:ext cx="866803" cy="311994"/>
            </a:xfrm>
            <a:prstGeom prst="rect">
              <a:avLst/>
            </a:prstGeom>
            <a:effectLst/>
          </p:spPr>
        </p:pic>
        <p:sp>
          <p:nvSpPr>
            <p:cNvPr id="197" name="Model"/>
            <p:cNvSpPr/>
            <p:nvPr/>
          </p:nvSpPr>
          <p:spPr>
            <a:xfrm>
              <a:off x="1260070" y="0"/>
              <a:ext cx="2640139" cy="1270000"/>
            </a:xfrm>
            <a:prstGeom prst="roundRect">
              <a:avLst>
                <a:gd name="adj" fmla="val 9388"/>
              </a:avLst>
            </a:prstGeom>
            <a:solidFill>
              <a:srgbClr val="D5D5D5">
                <a:alpha val="20000"/>
              </a:srgbClr>
            </a:solidFill>
            <a:ln w="76200" cap="flat">
              <a:solidFill>
                <a:srgbClr val="5E5E5E">
                  <a:alpha val="2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4000">
                  <a:solidFill>
                    <a:srgbClr val="000000"/>
                  </a:solidFill>
                  <a:latin typeface="Helvetica Neue Medium"/>
                  <a:ea typeface="Helvetica Neue Medium"/>
                  <a:cs typeface="Helvetica Neue Medium"/>
                  <a:sym typeface="Helvetica Neue Medium"/>
                </a:defRPr>
              </a:lvl1pPr>
            </a:lstStyle>
            <a:p>
              <a:r>
                <a:t>Model</a:t>
              </a:r>
            </a:p>
          </p:txBody>
        </p:sp>
      </p:grpSp>
      <p:sp>
        <p:nvSpPr>
          <p:cNvPr id="199" name="Classification!"/>
          <p:cNvSpPr txBox="1">
            <a:spLocks noGrp="1"/>
          </p:cNvSpPr>
          <p:nvPr>
            <p:ph type="ctrTitle"/>
          </p:nvPr>
        </p:nvSpPr>
        <p:spPr>
          <a:xfrm>
            <a:off x="452494" y="268805"/>
            <a:ext cx="4921102" cy="919132"/>
          </a:xfrm>
          <a:prstGeom prst="rect">
            <a:avLst/>
          </a:prstGeom>
        </p:spPr>
        <p:txBody>
          <a:bodyPr anchor="ctr"/>
          <a:lstStyle/>
          <a:p>
            <a:pPr defTabSz="1097252">
              <a:defRPr sz="5219" i="1" spc="-104">
                <a:solidFill>
                  <a:schemeClr val="accent2">
                    <a:hueOff val="192982"/>
                    <a:satOff val="17755"/>
                    <a:lumOff val="-28483"/>
                  </a:schemeClr>
                </a:solidFill>
              </a:defRPr>
            </a:pPr>
            <a:r>
              <a:rPr lang="en-US" i="0" dirty="0"/>
              <a:t>Classification</a:t>
            </a:r>
            <a:r>
              <a:rPr i="0" dirty="0"/>
              <a:t>!</a:t>
            </a:r>
          </a:p>
        </p:txBody>
      </p:sp>
      <p:sp>
        <p:nvSpPr>
          <p:cNvPr id="201" name="quick review"/>
          <p:cNvSpPr txBox="1"/>
          <p:nvPr/>
        </p:nvSpPr>
        <p:spPr>
          <a:xfrm>
            <a:off x="20223698" y="268805"/>
            <a:ext cx="3603026" cy="919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defTabSz="999718">
              <a:lnSpc>
                <a:spcPct val="80000"/>
              </a:lnSpc>
              <a:defRPr sz="4756" b="1" spc="-95">
                <a:solidFill>
                  <a:schemeClr val="accent4">
                    <a:hueOff val="-1247790"/>
                    <a:lumOff val="-12326"/>
                  </a:schemeClr>
                </a:solidFill>
              </a:defRPr>
            </a:lvl1pPr>
          </a:lstStyle>
          <a:p>
            <a:r>
              <a:t>quick review</a:t>
            </a:r>
          </a:p>
        </p:txBody>
      </p:sp>
      <p:sp>
        <p:nvSpPr>
          <p:cNvPr id="202" name="wine dataset"/>
          <p:cNvSpPr txBox="1"/>
          <p:nvPr/>
        </p:nvSpPr>
        <p:spPr>
          <a:xfrm>
            <a:off x="20223698" y="1074718"/>
            <a:ext cx="3603026" cy="646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80000"/>
              </a:lnSpc>
              <a:defRPr sz="3300" b="1" spc="-66">
                <a:solidFill>
                  <a:schemeClr val="accent4">
                    <a:hueOff val="-1247790"/>
                    <a:lumOff val="-12326"/>
                  </a:schemeClr>
                </a:solidFill>
              </a:defRPr>
            </a:lvl1pPr>
          </a:lstStyle>
          <a:p>
            <a:r>
              <a:t>wine dataset</a:t>
            </a:r>
          </a:p>
        </p:txBody>
      </p:sp>
      <p:sp>
        <p:nvSpPr>
          <p:cNvPr id="203" name="that’s a lot of features!"/>
          <p:cNvSpPr txBox="1"/>
          <p:nvPr/>
        </p:nvSpPr>
        <p:spPr>
          <a:xfrm>
            <a:off x="8608847" y="1185071"/>
            <a:ext cx="2936298" cy="1331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000" b="1">
                <a:solidFill>
                  <a:schemeClr val="accent4">
                    <a:hueOff val="-1247790"/>
                    <a:lumOff val="-12326"/>
                  </a:schemeClr>
                </a:solidFill>
              </a:defRPr>
            </a:lvl1pPr>
          </a:lstStyle>
          <a:p>
            <a:r>
              <a:t>that’s a lot of features!</a:t>
            </a:r>
          </a:p>
        </p:txBody>
      </p:sp>
      <p:pic>
        <p:nvPicPr>
          <p:cNvPr id="204" name="Line Line" descr="Line Line"/>
          <p:cNvPicPr>
            <a:picLocks/>
          </p:cNvPicPr>
          <p:nvPr/>
        </p:nvPicPr>
        <p:blipFill>
          <a:blip r:embed="rId5"/>
          <a:stretch>
            <a:fillRect/>
          </a:stretch>
        </p:blipFill>
        <p:spPr>
          <a:xfrm rot="9418772">
            <a:off x="7560443" y="2391572"/>
            <a:ext cx="997180" cy="311994"/>
          </a:xfrm>
          <a:prstGeom prst="rect">
            <a:avLst/>
          </a:prstGeom>
        </p:spPr>
      </p:pic>
      <p:sp>
        <p:nvSpPr>
          <p:cNvPr id="2" name="Google Shape;403;p55">
            <a:extLst>
              <a:ext uri="{FF2B5EF4-FFF2-40B4-BE49-F238E27FC236}">
                <a16:creationId xmlns:a16="http://schemas.microsoft.com/office/drawing/2014/main" id="{330C1C4A-55E9-FE9E-7050-E9166788FA1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1" animBg="1" advAuto="0"/>
      <p:bldP spid="204" grpId="2"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plit”"/>
          <p:cNvSpPr txBox="1"/>
          <p:nvPr/>
        </p:nvSpPr>
        <p:spPr>
          <a:xfrm>
            <a:off x="4257502" y="6257457"/>
            <a:ext cx="2741610" cy="1201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6500" b="1" spc="-130">
                <a:solidFill>
                  <a:schemeClr val="accent2">
                    <a:hueOff val="192982"/>
                    <a:satOff val="17755"/>
                    <a:lumOff val="-28483"/>
                  </a:schemeClr>
                </a:solidFill>
              </a:defRPr>
            </a:lvl1pPr>
          </a:lstStyle>
          <a:p>
            <a:r>
              <a:t>“split”</a:t>
            </a:r>
          </a:p>
        </p:txBody>
      </p:sp>
      <p:grpSp>
        <p:nvGrpSpPr>
          <p:cNvPr id="630" name="Group"/>
          <p:cNvGrpSpPr/>
          <p:nvPr/>
        </p:nvGrpSpPr>
        <p:grpSpPr>
          <a:xfrm>
            <a:off x="9259665" y="1799566"/>
            <a:ext cx="12997937" cy="10077232"/>
            <a:chOff x="0" y="0"/>
            <a:chExt cx="12997936" cy="10077230"/>
          </a:xfrm>
        </p:grpSpPr>
        <p:sp>
          <p:nvSpPr>
            <p:cNvPr id="584"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585"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586"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87"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88"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89"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0"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1"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2"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3"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594"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595"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6"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7"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8"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9"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0"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1"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2"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3"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4"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5"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6"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7"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8"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9"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0"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1"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2"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3"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4"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5"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6"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7"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8"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9"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0"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1"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2"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3"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4"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5"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6"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7"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8"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9"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634" name="Group"/>
          <p:cNvGrpSpPr/>
          <p:nvPr/>
        </p:nvGrpSpPr>
        <p:grpSpPr>
          <a:xfrm>
            <a:off x="13015652" y="1586424"/>
            <a:ext cx="1536292" cy="1270001"/>
            <a:chOff x="1271073" y="552721"/>
            <a:chExt cx="1536290" cy="1270000"/>
          </a:xfrm>
        </p:grpSpPr>
        <p:sp>
          <p:nvSpPr>
            <p:cNvPr id="631" name="super…"/>
            <p:cNvSpPr/>
            <p:nvPr/>
          </p:nvSpPr>
          <p:spPr>
            <a:xfrm>
              <a:off x="1271073" y="55272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3300" b="1">
                  <a:solidFill>
                    <a:schemeClr val="accent4">
                      <a:hueOff val="-1247790"/>
                      <a:lumOff val="-12326"/>
                    </a:schemeClr>
                  </a:solidFill>
                </a:defRPr>
              </a:pPr>
              <a:r>
                <a:t>super </a:t>
              </a:r>
            </a:p>
            <a:p>
              <a:pPr>
                <a:defRPr sz="3300" b="1">
                  <a:solidFill>
                    <a:schemeClr val="accent4">
                      <a:hueOff val="-1247790"/>
                      <a:lumOff val="-12326"/>
                    </a:schemeClr>
                  </a:solidFill>
                </a:defRPr>
              </a:pPr>
              <a:r>
                <a:t>comfortable</a:t>
              </a:r>
            </a:p>
          </p:txBody>
        </p:sp>
        <p:pic>
          <p:nvPicPr>
            <p:cNvPr id="632" name="Line Line" descr="Line Line"/>
            <p:cNvPicPr>
              <a:picLocks/>
            </p:cNvPicPr>
            <p:nvPr/>
          </p:nvPicPr>
          <p:blipFill>
            <a:blip r:embed="rId3"/>
            <a:stretch>
              <a:fillRect/>
            </a:stretch>
          </p:blipFill>
          <p:spPr>
            <a:xfrm rot="1357476">
              <a:off x="1676369" y="1269608"/>
              <a:ext cx="1113842" cy="311994"/>
            </a:xfrm>
            <a:prstGeom prst="rect">
              <a:avLst/>
            </a:prstGeom>
            <a:effectLst/>
          </p:spPr>
        </p:pic>
      </p:grpSp>
      <p:grpSp>
        <p:nvGrpSpPr>
          <p:cNvPr id="638" name="Group"/>
          <p:cNvGrpSpPr/>
          <p:nvPr/>
        </p:nvGrpSpPr>
        <p:grpSpPr>
          <a:xfrm>
            <a:off x="19555216" y="4803117"/>
            <a:ext cx="1619940" cy="1519390"/>
            <a:chOff x="863088" y="552721"/>
            <a:chExt cx="1619939" cy="1519389"/>
          </a:xfrm>
        </p:grpSpPr>
        <p:sp>
          <p:nvSpPr>
            <p:cNvPr id="635" name="super…"/>
            <p:cNvSpPr/>
            <p:nvPr/>
          </p:nvSpPr>
          <p:spPr>
            <a:xfrm>
              <a:off x="1213027" y="55272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3300" b="1">
                  <a:solidFill>
                    <a:schemeClr val="accent4">
                      <a:hueOff val="-1247790"/>
                      <a:lumOff val="-12326"/>
                    </a:schemeClr>
                  </a:solidFill>
                </a:defRPr>
              </a:pPr>
              <a:r>
                <a:t>super </a:t>
              </a:r>
            </a:p>
            <a:p>
              <a:pPr>
                <a:defRPr sz="3300" b="1">
                  <a:solidFill>
                    <a:schemeClr val="accent4">
                      <a:hueOff val="-1247790"/>
                      <a:lumOff val="-12326"/>
                    </a:schemeClr>
                  </a:solidFill>
                </a:defRPr>
              </a:pPr>
              <a:r>
                <a:t>fashionable</a:t>
              </a:r>
            </a:p>
          </p:txBody>
        </p:sp>
        <p:pic>
          <p:nvPicPr>
            <p:cNvPr id="636" name="Line Line" descr="Line Line"/>
            <p:cNvPicPr>
              <a:picLocks/>
            </p:cNvPicPr>
            <p:nvPr/>
          </p:nvPicPr>
          <p:blipFill>
            <a:blip r:embed="rId4"/>
            <a:stretch>
              <a:fillRect/>
            </a:stretch>
          </p:blipFill>
          <p:spPr>
            <a:xfrm rot="3468305">
              <a:off x="791664" y="1464516"/>
              <a:ext cx="870870" cy="311994"/>
            </a:xfrm>
            <a:prstGeom prst="rect">
              <a:avLst/>
            </a:prstGeom>
            <a:effectLst/>
          </p:spPr>
        </p:pic>
      </p:grpSp>
      <p:pic>
        <p:nvPicPr>
          <p:cNvPr id="639" name="Line Line" descr="Line Line"/>
          <p:cNvPicPr>
            <a:picLocks/>
          </p:cNvPicPr>
          <p:nvPr/>
        </p:nvPicPr>
        <p:blipFill>
          <a:blip r:embed="rId5"/>
          <a:stretch>
            <a:fillRect/>
          </a:stretch>
        </p:blipFill>
        <p:spPr>
          <a:xfrm rot="16200000">
            <a:off x="-4827138" y="6548848"/>
            <a:ext cx="8830432" cy="101601"/>
          </a:xfrm>
          <a:prstGeom prst="rect">
            <a:avLst/>
          </a:prstGeom>
        </p:spPr>
      </p:pic>
      <p:pic>
        <p:nvPicPr>
          <p:cNvPr id="2" name="Line Line" descr="Line Line">
            <a:extLst>
              <a:ext uri="{FF2B5EF4-FFF2-40B4-BE49-F238E27FC236}">
                <a16:creationId xmlns:a16="http://schemas.microsoft.com/office/drawing/2014/main" id="{A01ECC2A-E6E8-2EB4-7567-CB0A320FC0B7}"/>
              </a:ext>
            </a:extLst>
          </p:cNvPr>
          <p:cNvPicPr>
            <a:picLocks/>
          </p:cNvPicPr>
          <p:nvPr/>
        </p:nvPicPr>
        <p:blipFill>
          <a:blip r:embed="rId6"/>
          <a:stretch>
            <a:fillRect/>
          </a:stretch>
        </p:blipFill>
        <p:spPr>
          <a:xfrm rot="10800000">
            <a:off x="9935246" y="-863245"/>
            <a:ext cx="12811274" cy="101601"/>
          </a:xfrm>
          <a:prstGeom prst="rect">
            <a:avLst/>
          </a:prstGeom>
        </p:spPr>
      </p:pic>
      <p:sp>
        <p:nvSpPr>
          <p:cNvPr id="3" name="Google Shape;403;p55">
            <a:extLst>
              <a:ext uri="{FF2B5EF4-FFF2-40B4-BE49-F238E27FC236}">
                <a16:creationId xmlns:a16="http://schemas.microsoft.com/office/drawing/2014/main" id="{1BB93CC0-43F7-076F-ADC3-2714CBDCD82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30</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1" animBg="1" advAuto="0"/>
      <p:bldP spid="634" grpId="2" animBg="1" advAuto="0"/>
      <p:bldP spid="638" grpId="3"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plit”"/>
          <p:cNvSpPr txBox="1"/>
          <p:nvPr/>
        </p:nvSpPr>
        <p:spPr>
          <a:xfrm>
            <a:off x="4257502" y="6257457"/>
            <a:ext cx="2741610" cy="1201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6500" b="1" spc="-130">
                <a:solidFill>
                  <a:schemeClr val="accent2">
                    <a:hueOff val="192982"/>
                    <a:satOff val="17755"/>
                    <a:lumOff val="-28483"/>
                  </a:schemeClr>
                </a:solidFill>
              </a:defRPr>
            </a:lvl1pPr>
          </a:lstStyle>
          <a:p>
            <a:r>
              <a:t>“split”</a:t>
            </a:r>
          </a:p>
        </p:txBody>
      </p:sp>
      <p:grpSp>
        <p:nvGrpSpPr>
          <p:cNvPr id="744" name="Group"/>
          <p:cNvGrpSpPr/>
          <p:nvPr/>
        </p:nvGrpSpPr>
        <p:grpSpPr>
          <a:xfrm>
            <a:off x="9259665" y="1799566"/>
            <a:ext cx="12997937" cy="10077232"/>
            <a:chOff x="0" y="0"/>
            <a:chExt cx="12997936" cy="10077230"/>
          </a:xfrm>
        </p:grpSpPr>
        <p:sp>
          <p:nvSpPr>
            <p:cNvPr id="698"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699"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700"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1"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2"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3"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4"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5"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6"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7"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708"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709"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0"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1"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2"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3"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4"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5"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6"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7"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8"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9"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0"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1"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2"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3"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4"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5"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6"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7"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8"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9"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0"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1"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2"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3"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4"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5"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6"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7"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8"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9"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40"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41"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42"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43"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745" name="Line Line" descr="Line Line"/>
          <p:cNvPicPr>
            <a:picLocks/>
          </p:cNvPicPr>
          <p:nvPr/>
        </p:nvPicPr>
        <p:blipFill>
          <a:blip r:embed="rId2"/>
          <a:stretch>
            <a:fillRect/>
          </a:stretch>
        </p:blipFill>
        <p:spPr>
          <a:xfrm rot="16200000">
            <a:off x="14780780" y="5761668"/>
            <a:ext cx="8830431" cy="101601"/>
          </a:xfrm>
          <a:prstGeom prst="rect">
            <a:avLst/>
          </a:prstGeom>
        </p:spPr>
      </p:pic>
      <p:pic>
        <p:nvPicPr>
          <p:cNvPr id="747" name="Line Line" descr="Line Line"/>
          <p:cNvPicPr>
            <a:picLocks/>
          </p:cNvPicPr>
          <p:nvPr/>
        </p:nvPicPr>
        <p:blipFill>
          <a:blip r:embed="rId3"/>
          <a:stretch>
            <a:fillRect/>
          </a:stretch>
        </p:blipFill>
        <p:spPr>
          <a:xfrm rot="10800000">
            <a:off x="9935246" y="-863245"/>
            <a:ext cx="12811274" cy="101601"/>
          </a:xfrm>
          <a:prstGeom prst="rect">
            <a:avLst/>
          </a:prstGeom>
        </p:spPr>
      </p:pic>
      <p:sp>
        <p:nvSpPr>
          <p:cNvPr id="2" name="Google Shape;403;p55">
            <a:extLst>
              <a:ext uri="{FF2B5EF4-FFF2-40B4-BE49-F238E27FC236}">
                <a16:creationId xmlns:a16="http://schemas.microsoft.com/office/drawing/2014/main" id="{F6DB54B4-3366-F2FC-08D7-9F86B363F95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31</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3C671-97F3-3455-9C44-4C6199C8C816}"/>
              </a:ext>
            </a:extLst>
          </p:cNvPr>
          <p:cNvPicPr>
            <a:picLocks noChangeAspect="1"/>
          </p:cNvPicPr>
          <p:nvPr/>
        </p:nvPicPr>
        <p:blipFill>
          <a:blip r:embed="rId3"/>
          <a:stretch>
            <a:fillRect/>
          </a:stretch>
        </p:blipFill>
        <p:spPr>
          <a:xfrm>
            <a:off x="8931692" y="2267144"/>
            <a:ext cx="13128446" cy="9719599"/>
          </a:xfrm>
          <a:prstGeom prst="rect">
            <a:avLst/>
          </a:prstGeom>
        </p:spPr>
      </p:pic>
      <p:sp>
        <p:nvSpPr>
          <p:cNvPr id="807" name="“split”"/>
          <p:cNvSpPr txBox="1"/>
          <p:nvPr/>
        </p:nvSpPr>
        <p:spPr>
          <a:xfrm>
            <a:off x="4257502" y="6257457"/>
            <a:ext cx="2741610" cy="1201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6500" b="1" spc="-130">
                <a:solidFill>
                  <a:schemeClr val="accent2">
                    <a:hueOff val="192982"/>
                    <a:satOff val="17755"/>
                    <a:lumOff val="-28483"/>
                  </a:schemeClr>
                </a:solidFill>
              </a:defRPr>
            </a:lvl1pPr>
          </a:lstStyle>
          <a:p>
            <a:r>
              <a:t>“split”</a:t>
            </a:r>
          </a:p>
        </p:txBody>
      </p:sp>
      <p:grpSp>
        <p:nvGrpSpPr>
          <p:cNvPr id="854" name="Group"/>
          <p:cNvGrpSpPr/>
          <p:nvPr/>
        </p:nvGrpSpPr>
        <p:grpSpPr>
          <a:xfrm>
            <a:off x="9259665" y="1799566"/>
            <a:ext cx="12997937" cy="10077232"/>
            <a:chOff x="0" y="0"/>
            <a:chExt cx="12997936" cy="10077230"/>
          </a:xfrm>
        </p:grpSpPr>
        <p:sp>
          <p:nvSpPr>
            <p:cNvPr id="808"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09"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10"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1"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2"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3"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4"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5"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6"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7"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818"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819"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0"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1"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2"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3"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4"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5"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6"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7"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8"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9"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0"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1"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2"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3"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4"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5"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6"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7"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8"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9"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0"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1"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2"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3"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4"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5"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6"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7"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8"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9"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50"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51"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52"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53"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855" name="Line Line" descr="Line Line"/>
          <p:cNvPicPr>
            <a:picLocks/>
          </p:cNvPicPr>
          <p:nvPr/>
        </p:nvPicPr>
        <p:blipFill>
          <a:blip r:embed="rId4"/>
          <a:stretch>
            <a:fillRect/>
          </a:stretch>
        </p:blipFill>
        <p:spPr>
          <a:xfrm rot="16200000">
            <a:off x="14780780" y="5761668"/>
            <a:ext cx="8830431" cy="101601"/>
          </a:xfrm>
          <a:prstGeom prst="rect">
            <a:avLst/>
          </a:prstGeom>
        </p:spPr>
      </p:pic>
      <p:pic>
        <p:nvPicPr>
          <p:cNvPr id="857" name="Line Line" descr="Line Line"/>
          <p:cNvPicPr>
            <a:picLocks/>
          </p:cNvPicPr>
          <p:nvPr/>
        </p:nvPicPr>
        <p:blipFill>
          <a:blip r:embed="rId5"/>
          <a:stretch>
            <a:fillRect/>
          </a:stretch>
        </p:blipFill>
        <p:spPr>
          <a:xfrm rot="10800000">
            <a:off x="9935246" y="4343310"/>
            <a:ext cx="12811274" cy="101601"/>
          </a:xfrm>
          <a:prstGeom prst="rect">
            <a:avLst/>
          </a:prstGeom>
        </p:spPr>
      </p:pic>
      <p:grpSp>
        <p:nvGrpSpPr>
          <p:cNvPr id="862" name="Group"/>
          <p:cNvGrpSpPr/>
          <p:nvPr/>
        </p:nvGrpSpPr>
        <p:grpSpPr>
          <a:xfrm>
            <a:off x="7676069" y="3127883"/>
            <a:ext cx="2530471" cy="878132"/>
            <a:chOff x="0" y="552721"/>
            <a:chExt cx="2530470" cy="878130"/>
          </a:xfrm>
        </p:grpSpPr>
        <p:sp>
          <p:nvSpPr>
            <p:cNvPr id="859" name="this is fine, but…"/>
            <p:cNvSpPr/>
            <p:nvPr/>
          </p:nvSpPr>
          <p:spPr>
            <a:xfrm>
              <a:off x="0" y="552721"/>
              <a:ext cx="244947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300" b="1">
                  <a:solidFill>
                    <a:schemeClr val="accent4">
                      <a:hueOff val="-1247790"/>
                      <a:lumOff val="-12326"/>
                    </a:schemeClr>
                  </a:solidFill>
                </a:defRPr>
              </a:lvl1pPr>
            </a:lstStyle>
            <a:p>
              <a:r>
                <a:rPr dirty="0"/>
                <a:t>this is fine, but…</a:t>
              </a:r>
            </a:p>
          </p:txBody>
        </p:sp>
        <p:pic>
          <p:nvPicPr>
            <p:cNvPr id="860" name="Line Line" descr="Line Line"/>
            <p:cNvPicPr>
              <a:picLocks/>
            </p:cNvPicPr>
            <p:nvPr/>
          </p:nvPicPr>
          <p:blipFill>
            <a:blip r:embed="rId6"/>
            <a:stretch>
              <a:fillRect/>
            </a:stretch>
          </p:blipFill>
          <p:spPr>
            <a:xfrm rot="1357476">
              <a:off x="1399476" y="916621"/>
              <a:ext cx="1113842" cy="311994"/>
            </a:xfrm>
            <a:prstGeom prst="rect">
              <a:avLst/>
            </a:prstGeom>
            <a:effectLst/>
          </p:spPr>
        </p:pic>
      </p:grpSp>
      <p:sp>
        <p:nvSpPr>
          <p:cNvPr id="863" name="Circle"/>
          <p:cNvSpPr/>
          <p:nvPr/>
        </p:nvSpPr>
        <p:spPr>
          <a:xfrm>
            <a:off x="18954125" y="4352028"/>
            <a:ext cx="332125" cy="332126"/>
          </a:xfrm>
          <a:prstGeom prst="ellipse">
            <a:avLst/>
          </a:prstGeom>
          <a:solidFill>
            <a:srgbClr val="D5D5D5"/>
          </a:solidFill>
          <a:ln w="63500">
            <a:solidFill>
              <a:srgbClr val="5E5E5E"/>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64" name="???"/>
          <p:cNvSpPr txBox="1"/>
          <p:nvPr/>
        </p:nvSpPr>
        <p:spPr>
          <a:xfrm>
            <a:off x="18055801" y="4664519"/>
            <a:ext cx="910740"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300" b="1">
                <a:solidFill>
                  <a:schemeClr val="accent4">
                    <a:hueOff val="-1247790"/>
                    <a:lumOff val="-12326"/>
                  </a:schemeClr>
                </a:solidFill>
              </a:defRPr>
            </a:lvl1pPr>
          </a:lstStyle>
          <a:p>
            <a:r>
              <a:t>???</a:t>
            </a:r>
          </a:p>
        </p:txBody>
      </p:sp>
      <p:sp>
        <p:nvSpPr>
          <p:cNvPr id="2" name="Google Shape;403;p55">
            <a:extLst>
              <a:ext uri="{FF2B5EF4-FFF2-40B4-BE49-F238E27FC236}">
                <a16:creationId xmlns:a16="http://schemas.microsoft.com/office/drawing/2014/main" id="{9B7C99F6-1969-E752-BD08-DB20C856DEB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32</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6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86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 grpId="1" animBg="1" advAuto="0"/>
      <p:bldP spid="863" grpId="2" animBg="1" advAuto="0"/>
      <p:bldP spid="864" grpId="3"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split”"/>
          <p:cNvSpPr txBox="1"/>
          <p:nvPr/>
        </p:nvSpPr>
        <p:spPr>
          <a:xfrm>
            <a:off x="4257502" y="6257457"/>
            <a:ext cx="2741610" cy="1201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6500" b="1" spc="-130">
                <a:solidFill>
                  <a:schemeClr val="accent2">
                    <a:hueOff val="192982"/>
                    <a:satOff val="17755"/>
                    <a:lumOff val="-28483"/>
                  </a:schemeClr>
                </a:solidFill>
              </a:defRPr>
            </a:lvl1pPr>
          </a:lstStyle>
          <a:p>
            <a:r>
              <a:t>“split”</a:t>
            </a:r>
          </a:p>
        </p:txBody>
      </p:sp>
      <p:grpSp>
        <p:nvGrpSpPr>
          <p:cNvPr id="916" name="Group"/>
          <p:cNvGrpSpPr/>
          <p:nvPr/>
        </p:nvGrpSpPr>
        <p:grpSpPr>
          <a:xfrm>
            <a:off x="9259665" y="1799566"/>
            <a:ext cx="12997937" cy="10077232"/>
            <a:chOff x="0" y="0"/>
            <a:chExt cx="12997936" cy="10077230"/>
          </a:xfrm>
        </p:grpSpPr>
        <p:sp>
          <p:nvSpPr>
            <p:cNvPr id="870"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71"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72"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3"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4"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5"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6"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7"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8"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9"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880"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881"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2"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3"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4"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5"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6"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7"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8"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9"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0"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1"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2"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3"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4"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5"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6"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7"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8"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9"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0"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1"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2"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3"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4"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5"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6"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7"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8"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9"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0"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1"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2"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3"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4"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5"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917" name="Line Line" descr="Line Line"/>
          <p:cNvPicPr>
            <a:picLocks/>
          </p:cNvPicPr>
          <p:nvPr/>
        </p:nvPicPr>
        <p:blipFill>
          <a:blip r:embed="rId3"/>
          <a:stretch>
            <a:fillRect/>
          </a:stretch>
        </p:blipFill>
        <p:spPr>
          <a:xfrm rot="16200000">
            <a:off x="14780780" y="5761668"/>
            <a:ext cx="8830431" cy="101601"/>
          </a:xfrm>
          <a:prstGeom prst="rect">
            <a:avLst/>
          </a:prstGeom>
        </p:spPr>
      </p:pic>
      <p:pic>
        <p:nvPicPr>
          <p:cNvPr id="919" name="Line Line" descr="Line Line"/>
          <p:cNvPicPr>
            <a:picLocks/>
          </p:cNvPicPr>
          <p:nvPr/>
        </p:nvPicPr>
        <p:blipFill>
          <a:blip r:embed="rId4"/>
          <a:stretch>
            <a:fillRect/>
          </a:stretch>
        </p:blipFill>
        <p:spPr>
          <a:xfrm rot="10800000">
            <a:off x="9935246" y="4343310"/>
            <a:ext cx="12811274" cy="101601"/>
          </a:xfrm>
          <a:prstGeom prst="rect">
            <a:avLst/>
          </a:prstGeom>
        </p:spPr>
      </p:pic>
      <p:sp>
        <p:nvSpPr>
          <p:cNvPr id="921" name="Circle"/>
          <p:cNvSpPr/>
          <p:nvPr/>
        </p:nvSpPr>
        <p:spPr>
          <a:xfrm>
            <a:off x="18954125" y="4352028"/>
            <a:ext cx="332125" cy="332126"/>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22" name="we need a more complex split"/>
          <p:cNvSpPr txBox="1"/>
          <p:nvPr/>
        </p:nvSpPr>
        <p:spPr>
          <a:xfrm>
            <a:off x="2347836" y="11840264"/>
            <a:ext cx="6560942" cy="634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1853137">
              <a:defRPr sz="3496" spc="-69">
                <a:solidFill>
                  <a:schemeClr val="accent1">
                    <a:hueOff val="114395"/>
                    <a:lumOff val="-24975"/>
                  </a:schemeClr>
                </a:solidFill>
              </a:defRPr>
            </a:lvl1pPr>
          </a:lstStyle>
          <a:p>
            <a:r>
              <a:t>we need a more complex split</a:t>
            </a:r>
          </a:p>
        </p:txBody>
      </p:sp>
      <p:sp>
        <p:nvSpPr>
          <p:cNvPr id="923" name="Support vector machines!"/>
          <p:cNvSpPr txBox="1"/>
          <p:nvPr/>
        </p:nvSpPr>
        <p:spPr>
          <a:xfrm>
            <a:off x="2347836" y="12507222"/>
            <a:ext cx="5391680" cy="634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1853137">
              <a:defRPr sz="3496" b="1" spc="-69">
                <a:solidFill>
                  <a:schemeClr val="accent1">
                    <a:hueOff val="114395"/>
                    <a:lumOff val="-24975"/>
                  </a:schemeClr>
                </a:solidFill>
              </a:defRPr>
            </a:lvl1pPr>
          </a:lstStyle>
          <a:p>
            <a:r>
              <a:t>Support vector machines!</a:t>
            </a:r>
          </a:p>
        </p:txBody>
      </p:sp>
      <p:sp>
        <p:nvSpPr>
          <p:cNvPr id="2" name="Google Shape;403;p55">
            <a:extLst>
              <a:ext uri="{FF2B5EF4-FFF2-40B4-BE49-F238E27FC236}">
                <a16:creationId xmlns:a16="http://schemas.microsoft.com/office/drawing/2014/main" id="{54A188AF-AF5D-C23C-91CF-68CB6A16329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33</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 grpId="1" animBg="1" advAuto="0"/>
      <p:bldP spid="923"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p:cNvGrpSpPr/>
          <p:nvPr/>
        </p:nvGrpSpPr>
        <p:grpSpPr>
          <a:xfrm>
            <a:off x="5448572" y="2020541"/>
            <a:ext cx="12997938" cy="10077231"/>
            <a:chOff x="0" y="0"/>
            <a:chExt cx="12997936" cy="10077230"/>
          </a:xfrm>
        </p:grpSpPr>
        <p:sp>
          <p:nvSpPr>
            <p:cNvPr id="928"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929"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930"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1"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2"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3"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4"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5"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6"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7"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938"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939"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0"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1"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2"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3"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4"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5"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6"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7"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8"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9"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0"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1"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2"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3"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4"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5"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6"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7"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8"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9"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0"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1"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2"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3"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4"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5"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6"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7"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8"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9"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70"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71"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72"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73"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975" name="Circle"/>
          <p:cNvSpPr/>
          <p:nvPr/>
        </p:nvSpPr>
        <p:spPr>
          <a:xfrm>
            <a:off x="15193611" y="4533233"/>
            <a:ext cx="332125" cy="33212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976" name="Line Line" descr="Line Line"/>
          <p:cNvPicPr>
            <a:picLocks/>
          </p:cNvPicPr>
          <p:nvPr/>
        </p:nvPicPr>
        <p:blipFill>
          <a:blip r:embed="rId3"/>
          <a:stretch>
            <a:fillRect/>
          </a:stretch>
        </p:blipFill>
        <p:spPr>
          <a:xfrm rot="12867632">
            <a:off x="6003785" y="6139616"/>
            <a:ext cx="14320862" cy="101601"/>
          </a:xfrm>
          <a:prstGeom prst="rect">
            <a:avLst/>
          </a:prstGeom>
        </p:spPr>
      </p:pic>
      <p:sp>
        <p:nvSpPr>
          <p:cNvPr id="2" name="Google Shape;403;p55">
            <a:extLst>
              <a:ext uri="{FF2B5EF4-FFF2-40B4-BE49-F238E27FC236}">
                <a16:creationId xmlns:a16="http://schemas.microsoft.com/office/drawing/2014/main" id="{258EC9EF-94C8-3B8B-2125-4B5B415B89F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34</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7669D27B-3DA2-9B6A-8569-7F771B621C52}"/>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76"/>
                                        </p:tgtEl>
                                        <p:attrNameLst>
                                          <p:attrName>style.visibility</p:attrName>
                                        </p:attrNameLst>
                                      </p:cBhvr>
                                      <p:to>
                                        <p:strVal val="visible"/>
                                      </p:to>
                                    </p:set>
                                    <p:animEffect transition="in" filter="dissolve">
                                      <p:cBhvr>
                                        <p:cTn id="7" dur="700"/>
                                        <p:tgtEl>
                                          <p:spTgt spid="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9" name="Group"/>
          <p:cNvGrpSpPr/>
          <p:nvPr/>
        </p:nvGrpSpPr>
        <p:grpSpPr>
          <a:xfrm>
            <a:off x="5448572" y="2020541"/>
            <a:ext cx="12997938" cy="10077231"/>
            <a:chOff x="0" y="0"/>
            <a:chExt cx="12997936" cy="10077230"/>
          </a:xfrm>
        </p:grpSpPr>
        <p:sp>
          <p:nvSpPr>
            <p:cNvPr id="983"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984"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985"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86"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87"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88"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89"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0"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1"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2"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993"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994"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5"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6"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7"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8"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9"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0"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1"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2"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3"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4"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5"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6"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7"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8"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9"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0"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1"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2"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3"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4"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5"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6"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7"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8"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9"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0"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1"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2"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3"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4"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5"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6"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7"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8"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031" name="Line Line" descr="Line Line"/>
          <p:cNvPicPr>
            <a:picLocks/>
          </p:cNvPicPr>
          <p:nvPr/>
        </p:nvPicPr>
        <p:blipFill>
          <a:blip r:embed="rId3"/>
          <a:stretch>
            <a:fillRect/>
          </a:stretch>
        </p:blipFill>
        <p:spPr>
          <a:xfrm rot="12867632">
            <a:off x="4787110" y="8098565"/>
            <a:ext cx="14320862" cy="101601"/>
          </a:xfrm>
          <a:prstGeom prst="rect">
            <a:avLst/>
          </a:prstGeom>
        </p:spPr>
      </p:pic>
      <p:sp>
        <p:nvSpPr>
          <p:cNvPr id="2" name="Google Shape;403;p55">
            <a:extLst>
              <a:ext uri="{FF2B5EF4-FFF2-40B4-BE49-F238E27FC236}">
                <a16:creationId xmlns:a16="http://schemas.microsoft.com/office/drawing/2014/main" id="{AC577589-A0AF-5AE5-50F0-9342EE36778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35</a:t>
            </a:fld>
            <a:endParaRPr lang="en" dirty="0">
              <a:solidFill>
                <a:srgbClr val="004C7F"/>
              </a:solidFill>
              <a:latin typeface="Lato"/>
              <a:ea typeface="Lato"/>
              <a:cs typeface="Lato"/>
              <a:sym typeface="Lato"/>
            </a:endParaRPr>
          </a:p>
        </p:txBody>
      </p:sp>
      <p:sp>
        <p:nvSpPr>
          <p:cNvPr id="3" name="Circle">
            <a:extLst>
              <a:ext uri="{FF2B5EF4-FFF2-40B4-BE49-F238E27FC236}">
                <a16:creationId xmlns:a16="http://schemas.microsoft.com/office/drawing/2014/main" id="{A386F305-01F0-3D1D-4F48-12D66B4D659B}"/>
              </a:ext>
            </a:extLst>
          </p:cNvPr>
          <p:cNvSpPr/>
          <p:nvPr/>
        </p:nvSpPr>
        <p:spPr>
          <a:xfrm>
            <a:off x="15193611" y="4533233"/>
            <a:ext cx="332125" cy="33212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 name="Decision Trees">
            <a:extLst>
              <a:ext uri="{FF2B5EF4-FFF2-40B4-BE49-F238E27FC236}">
                <a16:creationId xmlns:a16="http://schemas.microsoft.com/office/drawing/2014/main" id="{99CCBF39-40E9-EC01-41BF-9E1690812AEC}"/>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4" name="Group"/>
          <p:cNvGrpSpPr/>
          <p:nvPr/>
        </p:nvGrpSpPr>
        <p:grpSpPr>
          <a:xfrm>
            <a:off x="5448572" y="2020541"/>
            <a:ext cx="12997938" cy="10077231"/>
            <a:chOff x="0" y="0"/>
            <a:chExt cx="12997936" cy="10077230"/>
          </a:xfrm>
        </p:grpSpPr>
        <p:sp>
          <p:nvSpPr>
            <p:cNvPr id="1038"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039"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040"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1"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2"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3"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4"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5"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6"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7"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1048"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1049"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0"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1"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2"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3"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4"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5"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6"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7"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8"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9"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0"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1"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2"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3"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4"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5"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6"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7"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8"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9"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0"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1"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2"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3"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4"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5"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6"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7"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8"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9"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80"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81"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82"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83"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086" name="Line Line" descr="Line Line"/>
          <p:cNvPicPr>
            <a:picLocks/>
          </p:cNvPicPr>
          <p:nvPr/>
        </p:nvPicPr>
        <p:blipFill>
          <a:blip r:embed="rId2"/>
          <a:stretch>
            <a:fillRect/>
          </a:stretch>
        </p:blipFill>
        <p:spPr>
          <a:xfrm rot="12867632">
            <a:off x="7315625" y="4496624"/>
            <a:ext cx="14320862" cy="101601"/>
          </a:xfrm>
          <a:prstGeom prst="rect">
            <a:avLst/>
          </a:prstGeom>
        </p:spPr>
      </p:pic>
      <p:sp>
        <p:nvSpPr>
          <p:cNvPr id="2" name="Google Shape;403;p55">
            <a:extLst>
              <a:ext uri="{FF2B5EF4-FFF2-40B4-BE49-F238E27FC236}">
                <a16:creationId xmlns:a16="http://schemas.microsoft.com/office/drawing/2014/main" id="{B980BE5E-6274-9C93-87E8-0341DC73D0E0}"/>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36</a:t>
            </a:fld>
            <a:endParaRPr lang="en" dirty="0">
              <a:solidFill>
                <a:srgbClr val="004C7F"/>
              </a:solidFill>
              <a:latin typeface="Lato"/>
              <a:ea typeface="Lato"/>
              <a:cs typeface="Lato"/>
              <a:sym typeface="Lato"/>
            </a:endParaRPr>
          </a:p>
        </p:txBody>
      </p:sp>
      <p:sp>
        <p:nvSpPr>
          <p:cNvPr id="3" name="Circle">
            <a:extLst>
              <a:ext uri="{FF2B5EF4-FFF2-40B4-BE49-F238E27FC236}">
                <a16:creationId xmlns:a16="http://schemas.microsoft.com/office/drawing/2014/main" id="{9FD43654-1932-FABC-B974-39DCA0D09DFF}"/>
              </a:ext>
            </a:extLst>
          </p:cNvPr>
          <p:cNvSpPr/>
          <p:nvPr/>
        </p:nvSpPr>
        <p:spPr>
          <a:xfrm>
            <a:off x="15193611" y="4533233"/>
            <a:ext cx="332125" cy="33212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Decision Trees">
            <a:extLst>
              <a:ext uri="{FF2B5EF4-FFF2-40B4-BE49-F238E27FC236}">
                <a16:creationId xmlns:a16="http://schemas.microsoft.com/office/drawing/2014/main" id="{FE23F52F-7851-7830-4DEE-5A3871CE544A}"/>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7" name="Group"/>
          <p:cNvGrpSpPr/>
          <p:nvPr/>
        </p:nvGrpSpPr>
        <p:grpSpPr>
          <a:xfrm>
            <a:off x="5448572" y="2020541"/>
            <a:ext cx="12997938" cy="10077231"/>
            <a:chOff x="0" y="0"/>
            <a:chExt cx="12997936" cy="10077230"/>
          </a:xfrm>
        </p:grpSpPr>
        <p:sp>
          <p:nvSpPr>
            <p:cNvPr id="1091"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092"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093"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4"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5"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6"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7"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8"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9"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0"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1101"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1102"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3"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4"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5"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6"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7"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8"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9"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0"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1"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2"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3"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4"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5"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6"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7"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8"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9"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0"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1"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2"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3"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4"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5"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6"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7"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8"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9"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0"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1"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2"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3"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4"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5"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6"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139" name="Line Line" descr="Line Line"/>
          <p:cNvPicPr>
            <a:picLocks/>
          </p:cNvPicPr>
          <p:nvPr/>
        </p:nvPicPr>
        <p:blipFill>
          <a:blip r:embed="rId2"/>
          <a:stretch>
            <a:fillRect/>
          </a:stretch>
        </p:blipFill>
        <p:spPr>
          <a:xfrm rot="12867632">
            <a:off x="6003785" y="6139616"/>
            <a:ext cx="14320862" cy="101601"/>
          </a:xfrm>
          <a:prstGeom prst="rect">
            <a:avLst/>
          </a:prstGeom>
        </p:spPr>
      </p:pic>
      <p:sp>
        <p:nvSpPr>
          <p:cNvPr id="2" name="Google Shape;403;p55">
            <a:extLst>
              <a:ext uri="{FF2B5EF4-FFF2-40B4-BE49-F238E27FC236}">
                <a16:creationId xmlns:a16="http://schemas.microsoft.com/office/drawing/2014/main" id="{D201E581-D70B-79DF-7BE3-7708720E9C9D}"/>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37</a:t>
            </a:fld>
            <a:endParaRPr lang="en" dirty="0">
              <a:solidFill>
                <a:srgbClr val="004C7F"/>
              </a:solidFill>
              <a:latin typeface="Lato"/>
              <a:ea typeface="Lato"/>
              <a:cs typeface="Lato"/>
              <a:sym typeface="Lato"/>
            </a:endParaRPr>
          </a:p>
        </p:txBody>
      </p:sp>
      <p:sp>
        <p:nvSpPr>
          <p:cNvPr id="3" name="Circle">
            <a:extLst>
              <a:ext uri="{FF2B5EF4-FFF2-40B4-BE49-F238E27FC236}">
                <a16:creationId xmlns:a16="http://schemas.microsoft.com/office/drawing/2014/main" id="{96A4C1AD-0E05-4096-741E-919F3B37E20E}"/>
              </a:ext>
            </a:extLst>
          </p:cNvPr>
          <p:cNvSpPr/>
          <p:nvPr/>
        </p:nvSpPr>
        <p:spPr>
          <a:xfrm>
            <a:off x="15193611" y="4533233"/>
            <a:ext cx="332125" cy="33212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 name="Decision Trees">
            <a:extLst>
              <a:ext uri="{FF2B5EF4-FFF2-40B4-BE49-F238E27FC236}">
                <a16:creationId xmlns:a16="http://schemas.microsoft.com/office/drawing/2014/main" id="{7608F532-4C38-05AC-01BD-B4509A923D2A}"/>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4" name="Group"/>
          <p:cNvGrpSpPr/>
          <p:nvPr/>
        </p:nvGrpSpPr>
        <p:grpSpPr>
          <a:xfrm>
            <a:off x="-23932249" y="-14018366"/>
            <a:ext cx="51047853" cy="37834916"/>
            <a:chOff x="0" y="0"/>
            <a:chExt cx="51047851" cy="37834915"/>
          </a:xfrm>
        </p:grpSpPr>
        <p:grpSp>
          <p:nvGrpSpPr>
            <p:cNvPr id="1190" name="Group"/>
            <p:cNvGrpSpPr/>
            <p:nvPr/>
          </p:nvGrpSpPr>
          <p:grpSpPr>
            <a:xfrm>
              <a:off x="-1" y="0"/>
              <a:ext cx="48800697" cy="37834916"/>
              <a:chOff x="0" y="0"/>
              <a:chExt cx="48800694" cy="37834916"/>
            </a:xfrm>
          </p:grpSpPr>
          <p:sp>
            <p:nvSpPr>
              <p:cNvPr id="1144"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145"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146"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47"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48"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49"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0"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1"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2"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3"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154"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155"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6"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7"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8"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9"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0"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1"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2"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3"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4"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5"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6"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7"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8"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9"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0"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1"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2"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3"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4"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5"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6"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7"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8"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9"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0"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1"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2"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3"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4"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5"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6"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7"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8"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9"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191" name="Circle"/>
            <p:cNvSpPr/>
            <p:nvPr/>
          </p:nvSpPr>
          <p:spPr>
            <a:xfrm>
              <a:off x="34490517" y="11013670"/>
              <a:ext cx="1246961" cy="1246961"/>
            </a:xfrm>
            <a:prstGeom prst="ellipse">
              <a:avLst/>
            </a:prstGeom>
            <a:solidFill>
              <a:schemeClr val="accent3">
                <a:hueOff val="-274225"/>
                <a:satOff val="26768"/>
                <a:lumOff val="11368"/>
                <a:alpha val="30108"/>
              </a:schemeClr>
            </a:solidFill>
            <a:ln w="63500" cap="flat">
              <a:solidFill>
                <a:schemeClr val="accent3">
                  <a:hueOff val="914338"/>
                  <a:satOff val="31515"/>
                  <a:lumOff val="-30790"/>
                  <a:alpha val="30108"/>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192" name="Line Line" descr="Line Line"/>
            <p:cNvPicPr>
              <a:picLocks/>
            </p:cNvPicPr>
            <p:nvPr/>
          </p:nvPicPr>
          <p:blipFill>
            <a:blip r:embed="rId3"/>
            <a:stretch>
              <a:fillRect/>
            </a:stretch>
          </p:blipFill>
          <p:spPr>
            <a:xfrm rot="12867632">
              <a:off x="2224472" y="15604978"/>
              <a:ext cx="53487751" cy="101601"/>
            </a:xfrm>
            <a:prstGeom prst="rect">
              <a:avLst/>
            </a:prstGeom>
            <a:effectLst/>
          </p:spPr>
        </p:pic>
      </p:grpSp>
      <p:pic>
        <p:nvPicPr>
          <p:cNvPr id="1195" name="Circle Circle" descr="Circle Circle"/>
          <p:cNvPicPr>
            <a:picLocks/>
          </p:cNvPicPr>
          <p:nvPr/>
        </p:nvPicPr>
        <p:blipFill>
          <a:blip r:embed="rId4"/>
          <a:stretch>
            <a:fillRect/>
          </a:stretch>
        </p:blipFill>
        <p:spPr>
          <a:xfrm>
            <a:off x="8437332" y="3232853"/>
            <a:ext cx="2639343" cy="2639344"/>
          </a:xfrm>
          <a:prstGeom prst="rect">
            <a:avLst/>
          </a:prstGeom>
        </p:spPr>
      </p:pic>
      <p:pic>
        <p:nvPicPr>
          <p:cNvPr id="1197" name="Circle Circle" descr="Circle Circle"/>
          <p:cNvPicPr>
            <a:picLocks/>
          </p:cNvPicPr>
          <p:nvPr/>
        </p:nvPicPr>
        <p:blipFill>
          <a:blip r:embed="rId4"/>
          <a:stretch>
            <a:fillRect/>
          </a:stretch>
        </p:blipFill>
        <p:spPr>
          <a:xfrm>
            <a:off x="16364022" y="8931781"/>
            <a:ext cx="2639344" cy="2639343"/>
          </a:xfrm>
          <a:prstGeom prst="rect">
            <a:avLst/>
          </a:prstGeom>
        </p:spPr>
      </p:pic>
      <p:grpSp>
        <p:nvGrpSpPr>
          <p:cNvPr id="1204" name="Group"/>
          <p:cNvGrpSpPr/>
          <p:nvPr/>
        </p:nvGrpSpPr>
        <p:grpSpPr>
          <a:xfrm>
            <a:off x="10862117" y="1858003"/>
            <a:ext cx="5568979" cy="6592844"/>
            <a:chOff x="1207630" y="267708"/>
            <a:chExt cx="5568977" cy="6592842"/>
          </a:xfrm>
        </p:grpSpPr>
        <p:sp>
          <p:nvSpPr>
            <p:cNvPr id="1199" name="the “closest” points in different samples"/>
            <p:cNvSpPr/>
            <p:nvPr/>
          </p:nvSpPr>
          <p:spPr>
            <a:xfrm>
              <a:off x="3566496" y="26770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chemeClr val="accent4">
                      <a:hueOff val="-1247790"/>
                      <a:lumOff val="-12326"/>
                    </a:schemeClr>
                  </a:solidFill>
                </a:defRPr>
              </a:lvl1pPr>
            </a:lstStyle>
            <a:p>
              <a:r>
                <a:t>the “closest” points in different samples</a:t>
              </a:r>
            </a:p>
          </p:txBody>
        </p:sp>
        <p:pic>
          <p:nvPicPr>
            <p:cNvPr id="1200" name="Line Line" descr="Line Line"/>
            <p:cNvPicPr>
              <a:picLocks/>
            </p:cNvPicPr>
            <p:nvPr/>
          </p:nvPicPr>
          <p:blipFill>
            <a:blip r:embed="rId5"/>
            <a:stretch>
              <a:fillRect/>
            </a:stretch>
          </p:blipFill>
          <p:spPr>
            <a:xfrm rot="9435355">
              <a:off x="1231951" y="911582"/>
              <a:ext cx="1158362" cy="358793"/>
            </a:xfrm>
            <a:prstGeom prst="rect">
              <a:avLst/>
            </a:prstGeom>
            <a:effectLst/>
          </p:spPr>
        </p:pic>
        <p:pic>
          <p:nvPicPr>
            <p:cNvPr id="1202" name="Line Line" descr="Line Line"/>
            <p:cNvPicPr>
              <a:picLocks/>
            </p:cNvPicPr>
            <p:nvPr/>
          </p:nvPicPr>
          <p:blipFill>
            <a:blip r:embed="rId6"/>
            <a:stretch>
              <a:fillRect/>
            </a:stretch>
          </p:blipFill>
          <p:spPr>
            <a:xfrm rot="4115164">
              <a:off x="2223302" y="3624312"/>
              <a:ext cx="6426319" cy="358792"/>
            </a:xfrm>
            <a:prstGeom prst="rect">
              <a:avLst/>
            </a:prstGeom>
            <a:effectLst/>
          </p:spPr>
        </p:pic>
      </p:grpSp>
      <p:sp>
        <p:nvSpPr>
          <p:cNvPr id="2" name="Google Shape;403;p55">
            <a:extLst>
              <a:ext uri="{FF2B5EF4-FFF2-40B4-BE49-F238E27FC236}">
                <a16:creationId xmlns:a16="http://schemas.microsoft.com/office/drawing/2014/main" id="{24BF68E4-9749-1F33-1C10-B05410D5EDB0}"/>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38</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195"/>
                                        </p:tgtEl>
                                        <p:attrNameLst>
                                          <p:attrName>style.visibility</p:attrName>
                                        </p:attrNameLst>
                                      </p:cBhvr>
                                      <p:to>
                                        <p:strVal val="visible"/>
                                      </p:to>
                                    </p:set>
                                    <p:animEffect transition="in" filter="dissolve">
                                      <p:cBhvr>
                                        <p:cTn id="7" dur="300"/>
                                        <p:tgtEl>
                                          <p:spTgt spid="1195"/>
                                        </p:tgtEl>
                                      </p:cBhvr>
                                    </p:animEffect>
                                  </p:childTnLst>
                                </p:cTn>
                              </p:par>
                            </p:childTnLst>
                          </p:cTn>
                        </p:par>
                        <p:par>
                          <p:cTn id="8" fill="hold">
                            <p:stCondLst>
                              <p:cond delay="300"/>
                            </p:stCondLst>
                            <p:childTnLst>
                              <p:par>
                                <p:cTn id="9" presetID="9" presetClass="entr" fill="hold" grpId="2" nodeType="afterEffect">
                                  <p:stCondLst>
                                    <p:cond delay="0"/>
                                  </p:stCondLst>
                                  <p:iterate>
                                    <p:tmAbs val="0"/>
                                  </p:iterate>
                                  <p:childTnLst>
                                    <p:set>
                                      <p:cBhvr>
                                        <p:cTn id="10" fill="hold"/>
                                        <p:tgtEl>
                                          <p:spTgt spid="1197"/>
                                        </p:tgtEl>
                                        <p:attrNameLst>
                                          <p:attrName>style.visibility</p:attrName>
                                        </p:attrNameLst>
                                      </p:cBhvr>
                                      <p:to>
                                        <p:strVal val="visible"/>
                                      </p:to>
                                    </p:set>
                                    <p:animEffect transition="in" filter="dissolve">
                                      <p:cBhvr>
                                        <p:cTn id="11" dur="300"/>
                                        <p:tgtEl>
                                          <p:spTgt spid="119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 grpId="1" animBg="1" advAuto="0"/>
      <p:bldP spid="1197" grpId="2" animBg="1" advAuto="0"/>
      <p:bldP spid="1204" grpId="3"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5" name="Group"/>
          <p:cNvGrpSpPr/>
          <p:nvPr/>
        </p:nvGrpSpPr>
        <p:grpSpPr>
          <a:xfrm>
            <a:off x="-23932249" y="-14018366"/>
            <a:ext cx="48800697" cy="37834916"/>
            <a:chOff x="0" y="0"/>
            <a:chExt cx="48800694" cy="37834916"/>
          </a:xfrm>
        </p:grpSpPr>
        <p:sp>
          <p:nvSpPr>
            <p:cNvPr id="1209"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210"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211"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2"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3"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4"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5"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6"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7"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8"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219"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220"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1"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2"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3"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4"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5"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6"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7"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8"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9"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0"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1"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2"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3"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4"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5"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6"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7"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8"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9"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0"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1"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2"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3"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4"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5"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6"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7"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8"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9"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0"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1"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2"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3"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4"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256" name="Circle"/>
          <p:cNvSpPr/>
          <p:nvPr/>
        </p:nvSpPr>
        <p:spPr>
          <a:xfrm>
            <a:off x="10558270" y="-3004696"/>
            <a:ext cx="1246961" cy="1246960"/>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257" name="Line Line" descr="Line Line"/>
          <p:cNvPicPr>
            <a:picLocks/>
          </p:cNvPicPr>
          <p:nvPr/>
        </p:nvPicPr>
        <p:blipFill>
          <a:blip r:embed="rId2"/>
          <a:stretch>
            <a:fillRect/>
          </a:stretch>
        </p:blipFill>
        <p:spPr>
          <a:xfrm rot="12867632">
            <a:off x="-21707776" y="1586612"/>
            <a:ext cx="53487752" cy="101601"/>
          </a:xfrm>
          <a:prstGeom prst="rect">
            <a:avLst/>
          </a:prstGeom>
        </p:spPr>
      </p:pic>
      <p:sp>
        <p:nvSpPr>
          <p:cNvPr id="2" name="Google Shape;403;p55">
            <a:extLst>
              <a:ext uri="{FF2B5EF4-FFF2-40B4-BE49-F238E27FC236}">
                <a16:creationId xmlns:a16="http://schemas.microsoft.com/office/drawing/2014/main" id="{20DF1B44-7C5F-428C-2156-A1A1B97F6425}"/>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39</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ixed acidity…"/>
          <p:cNvSpPr txBox="1"/>
          <p:nvPr/>
        </p:nvSpPr>
        <p:spPr>
          <a:xfrm>
            <a:off x="9951029" y="2169144"/>
            <a:ext cx="4630572" cy="841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Fixed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Volatile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Citric acid</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Residual sugar</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Chlorides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Free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Total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Density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pH</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Sulphates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Alcohol</a:t>
            </a:r>
          </a:p>
        </p:txBody>
      </p:sp>
      <p:sp>
        <p:nvSpPr>
          <p:cNvPr id="211" name="Linear models might not be the best in some cases"/>
          <p:cNvSpPr txBox="1"/>
          <p:nvPr/>
        </p:nvSpPr>
        <p:spPr>
          <a:xfrm>
            <a:off x="7589305" y="11753196"/>
            <a:ext cx="9845670" cy="1128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marL="430275" indent="-430275" algn="l" defTabSz="1877520">
              <a:buSzPct val="123000"/>
              <a:buChar char="■"/>
              <a:defRPr sz="3387" spc="-67">
                <a:solidFill>
                  <a:srgbClr val="000000"/>
                </a:solidFill>
              </a:defRPr>
            </a:lvl1pPr>
          </a:lstStyle>
          <a:p>
            <a:pPr>
              <a:defRPr b="1"/>
            </a:pPr>
            <a:r>
              <a:rPr b="0"/>
              <a:t>Linear models might not be the best in some cases</a:t>
            </a:r>
          </a:p>
        </p:txBody>
      </p:sp>
      <p:sp>
        <p:nvSpPr>
          <p:cNvPr id="2" name="Google Shape;403;p55">
            <a:extLst>
              <a:ext uri="{FF2B5EF4-FFF2-40B4-BE49-F238E27FC236}">
                <a16:creationId xmlns:a16="http://schemas.microsoft.com/office/drawing/2014/main" id="{3441B606-A4E6-6990-552A-2B7D43B7D84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7" name="Group"/>
          <p:cNvGrpSpPr/>
          <p:nvPr/>
        </p:nvGrpSpPr>
        <p:grpSpPr>
          <a:xfrm>
            <a:off x="-23932249" y="-14018366"/>
            <a:ext cx="48800697" cy="37834916"/>
            <a:chOff x="0" y="0"/>
            <a:chExt cx="48800694" cy="37834916"/>
          </a:xfrm>
        </p:grpSpPr>
        <p:sp>
          <p:nvSpPr>
            <p:cNvPr id="1261"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262"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263"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4"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5"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6"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7"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8"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9"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0"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271"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272"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3"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4"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5"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6"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7"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8"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9"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0"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1"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2"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3"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4"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5"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6"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7"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8"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9"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0"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1"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2"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3"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4"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5"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6"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7"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8"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9"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0"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1"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2"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3"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4"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5"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6"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308" name="Circle"/>
          <p:cNvSpPr/>
          <p:nvPr/>
        </p:nvSpPr>
        <p:spPr>
          <a:xfrm>
            <a:off x="10558270" y="-3004696"/>
            <a:ext cx="1246961" cy="1246960"/>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09" name="Line Line" descr="Line Line"/>
          <p:cNvPicPr>
            <a:picLocks/>
          </p:cNvPicPr>
          <p:nvPr/>
        </p:nvPicPr>
        <p:blipFill>
          <a:blip r:embed="rId2"/>
          <a:stretch>
            <a:fillRect/>
          </a:stretch>
        </p:blipFill>
        <p:spPr>
          <a:xfrm rot="12867632">
            <a:off x="-22122243" y="2026984"/>
            <a:ext cx="53487751" cy="101601"/>
          </a:xfrm>
          <a:prstGeom prst="rect">
            <a:avLst/>
          </a:prstGeom>
        </p:spPr>
      </p:pic>
      <p:sp>
        <p:nvSpPr>
          <p:cNvPr id="1311" name="Thunderbolt"/>
          <p:cNvSpPr/>
          <p:nvPr/>
        </p:nvSpPr>
        <p:spPr>
          <a:xfrm>
            <a:off x="8086856" y="4204011"/>
            <a:ext cx="439022" cy="852453"/>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6">
              <a:satOff val="-16844"/>
              <a:lumOff val="-30747"/>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2" name="Thunderbolt"/>
          <p:cNvSpPr/>
          <p:nvPr/>
        </p:nvSpPr>
        <p:spPr>
          <a:xfrm>
            <a:off x="8371802" y="4472866"/>
            <a:ext cx="439022" cy="852452"/>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6">
              <a:satOff val="-16844"/>
              <a:lumOff val="-30747"/>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 name="Google Shape;403;p55">
            <a:extLst>
              <a:ext uri="{FF2B5EF4-FFF2-40B4-BE49-F238E27FC236}">
                <a16:creationId xmlns:a16="http://schemas.microsoft.com/office/drawing/2014/main" id="{E90B180A-B6E8-97B9-506D-480B4F9A40F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40</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 grpId="0" animBg="1"/>
      <p:bldP spid="13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 name="Group"/>
          <p:cNvGrpSpPr/>
          <p:nvPr/>
        </p:nvGrpSpPr>
        <p:grpSpPr>
          <a:xfrm>
            <a:off x="-23932249" y="-14018366"/>
            <a:ext cx="48800697" cy="37834916"/>
            <a:chOff x="0" y="0"/>
            <a:chExt cx="48800694" cy="37834916"/>
          </a:xfrm>
        </p:grpSpPr>
        <p:sp>
          <p:nvSpPr>
            <p:cNvPr id="1315"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316"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317"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8"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9"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0"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1"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2"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3"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4"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325"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326"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7"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8"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9"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0"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1"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2"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3"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4"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5"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6"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7"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8"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9"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0"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1"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2"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3"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4"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5"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6"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7"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8"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9"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0"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1"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2"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3"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4"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5"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6"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7"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8"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9"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60"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362" name="Circle"/>
          <p:cNvSpPr/>
          <p:nvPr/>
        </p:nvSpPr>
        <p:spPr>
          <a:xfrm>
            <a:off x="10558270" y="-3004696"/>
            <a:ext cx="1246961" cy="1246960"/>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63" name="Line Line" descr="Line Line"/>
          <p:cNvPicPr>
            <a:picLocks/>
          </p:cNvPicPr>
          <p:nvPr/>
        </p:nvPicPr>
        <p:blipFill>
          <a:blip r:embed="rId2"/>
          <a:stretch>
            <a:fillRect/>
          </a:stretch>
        </p:blipFill>
        <p:spPr>
          <a:xfrm rot="12867632">
            <a:off x="-21422830" y="939007"/>
            <a:ext cx="53487751" cy="101601"/>
          </a:xfrm>
          <a:prstGeom prst="rect">
            <a:avLst/>
          </a:prstGeom>
        </p:spPr>
      </p:pic>
      <p:sp>
        <p:nvSpPr>
          <p:cNvPr id="1365" name="Thunderbolt"/>
          <p:cNvSpPr/>
          <p:nvPr/>
        </p:nvSpPr>
        <p:spPr>
          <a:xfrm>
            <a:off x="17049715" y="7934218"/>
            <a:ext cx="439022" cy="852453"/>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6">
              <a:satOff val="-16844"/>
              <a:lumOff val="-30747"/>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66" name="Thunderbolt"/>
          <p:cNvSpPr/>
          <p:nvPr/>
        </p:nvSpPr>
        <p:spPr>
          <a:xfrm>
            <a:off x="17334662" y="8203073"/>
            <a:ext cx="439022" cy="852453"/>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6">
              <a:satOff val="-16844"/>
              <a:lumOff val="-30747"/>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 name="Google Shape;403;p55">
            <a:extLst>
              <a:ext uri="{FF2B5EF4-FFF2-40B4-BE49-F238E27FC236}">
                <a16:creationId xmlns:a16="http://schemas.microsoft.com/office/drawing/2014/main" id="{26254DC4-186C-0E08-6FCF-4A003F2B89A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41</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5" grpId="0" animBg="1"/>
      <p:bldP spid="136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5" name="Group"/>
          <p:cNvGrpSpPr/>
          <p:nvPr/>
        </p:nvGrpSpPr>
        <p:grpSpPr>
          <a:xfrm>
            <a:off x="-23948291" y="-14066476"/>
            <a:ext cx="48800697" cy="37834916"/>
            <a:chOff x="0" y="0"/>
            <a:chExt cx="48800694" cy="37834916"/>
          </a:xfrm>
        </p:grpSpPr>
        <p:sp>
          <p:nvSpPr>
            <p:cNvPr id="1369"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370"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371"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2"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3"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4"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5"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6"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7"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8"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379"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380"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1"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2"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3"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4"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5"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6"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7"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8"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9"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0"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1"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2"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3"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4"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5"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6"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7"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8"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9"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0"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1"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2"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3"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4"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5"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6"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7"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8"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9"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0"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1"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2"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3"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4"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416" name="Circle"/>
          <p:cNvSpPr/>
          <p:nvPr/>
        </p:nvSpPr>
        <p:spPr>
          <a:xfrm>
            <a:off x="10558270" y="-3004696"/>
            <a:ext cx="1246961" cy="1246960"/>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7" name="a good split maximizes distance between the split line and samples"/>
          <p:cNvSpPr txBox="1"/>
          <p:nvPr/>
        </p:nvSpPr>
        <p:spPr>
          <a:xfrm>
            <a:off x="9028679" y="9965580"/>
            <a:ext cx="8338165" cy="1201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542036" indent="-542036" algn="l" defTabSz="2365188">
              <a:lnSpc>
                <a:spcPct val="120000"/>
              </a:lnSpc>
              <a:buSzPct val="123000"/>
              <a:buChar char="■"/>
              <a:defRPr sz="3298" spc="-65">
                <a:solidFill>
                  <a:srgbClr val="000000"/>
                </a:solidFill>
              </a:defRPr>
            </a:pPr>
            <a:r>
              <a:t>a good </a:t>
            </a:r>
            <a:r>
              <a:rPr b="1"/>
              <a:t>split</a:t>
            </a:r>
            <a:r>
              <a:t> maximizes distance between the split line and samples</a:t>
            </a:r>
          </a:p>
        </p:txBody>
      </p:sp>
      <p:pic>
        <p:nvPicPr>
          <p:cNvPr id="1418" name="Line Line" descr="Line Line"/>
          <p:cNvPicPr>
            <a:picLocks/>
          </p:cNvPicPr>
          <p:nvPr/>
        </p:nvPicPr>
        <p:blipFill>
          <a:blip r:embed="rId3"/>
          <a:stretch>
            <a:fillRect/>
          </a:stretch>
        </p:blipFill>
        <p:spPr>
          <a:xfrm rot="12867632">
            <a:off x="-21759585" y="1508900"/>
            <a:ext cx="53487751" cy="101601"/>
          </a:xfrm>
          <a:prstGeom prst="rect">
            <a:avLst/>
          </a:prstGeom>
        </p:spPr>
      </p:pic>
      <p:grpSp>
        <p:nvGrpSpPr>
          <p:cNvPr id="1423" name="Group"/>
          <p:cNvGrpSpPr/>
          <p:nvPr/>
        </p:nvGrpSpPr>
        <p:grpSpPr>
          <a:xfrm>
            <a:off x="11811999" y="-202458"/>
            <a:ext cx="4994040" cy="7561770"/>
            <a:chOff x="0" y="0"/>
            <a:chExt cx="4994039" cy="7561769"/>
          </a:xfrm>
        </p:grpSpPr>
        <p:pic>
          <p:nvPicPr>
            <p:cNvPr id="1421" name="Image" descr="Image"/>
            <p:cNvPicPr>
              <a:picLocks noChangeAspect="1"/>
            </p:cNvPicPr>
            <p:nvPr/>
          </p:nvPicPr>
          <p:blipFill>
            <a:blip r:embed="rId4"/>
            <a:srcRect/>
            <a:stretch>
              <a:fillRect/>
            </a:stretch>
          </p:blipFill>
          <p:spPr>
            <a:xfrm>
              <a:off x="2090186" y="2141481"/>
              <a:ext cx="1483550" cy="5420289"/>
            </a:xfrm>
            <a:prstGeom prst="rect">
              <a:avLst/>
            </a:prstGeom>
            <a:ln w="12700" cap="flat">
              <a:noFill/>
              <a:miter lim="400000"/>
            </a:ln>
            <a:effectLst/>
          </p:spPr>
        </p:pic>
        <p:sp>
          <p:nvSpPr>
            <p:cNvPr id="1422" name="We gotta do better than this!"/>
            <p:cNvSpPr txBox="1"/>
            <p:nvPr/>
          </p:nvSpPr>
          <p:spPr>
            <a:xfrm>
              <a:off x="0" y="0"/>
              <a:ext cx="4994040" cy="1962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a:solidFill>
                    <a:srgbClr val="000000"/>
                  </a:solidFill>
                  <a:latin typeface="Comic Sans MS"/>
                  <a:ea typeface="Comic Sans MS"/>
                  <a:cs typeface="Comic Sans MS"/>
                  <a:sym typeface="Comic Sans MS"/>
                </a:defRPr>
              </a:lvl1pPr>
            </a:lstStyle>
            <a:p>
              <a:r>
                <a:t>We gotta do better than this!</a:t>
              </a:r>
            </a:p>
          </p:txBody>
        </p:sp>
      </p:grpSp>
      <p:sp>
        <p:nvSpPr>
          <p:cNvPr id="1424" name="We want to make this big!"/>
          <p:cNvSpPr txBox="1"/>
          <p:nvPr/>
        </p:nvSpPr>
        <p:spPr>
          <a:xfrm>
            <a:off x="12573582" y="12380125"/>
            <a:ext cx="7147866"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rPr dirty="0"/>
              <a:t>We want to make this big!</a:t>
            </a:r>
          </a:p>
        </p:txBody>
      </p:sp>
      <p:cxnSp>
        <p:nvCxnSpPr>
          <p:cNvPr id="6" name="Straight Connector 5">
            <a:extLst>
              <a:ext uri="{FF2B5EF4-FFF2-40B4-BE49-F238E27FC236}">
                <a16:creationId xmlns:a16="http://schemas.microsoft.com/office/drawing/2014/main" id="{0407D785-374C-B148-C946-7E261BF816E0}"/>
              </a:ext>
            </a:extLst>
          </p:cNvPr>
          <p:cNvCxnSpPr>
            <a:cxnSpLocks/>
          </p:cNvCxnSpPr>
          <p:nvPr/>
        </p:nvCxnSpPr>
        <p:spPr>
          <a:xfrm flipV="1">
            <a:off x="9144000" y="4850982"/>
            <a:ext cx="577850" cy="85664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C21DED1E-E0AA-BF28-FC61-F13B2AB8132D}"/>
              </a:ext>
            </a:extLst>
          </p:cNvPr>
          <p:cNvCxnSpPr>
            <a:cxnSpLocks/>
          </p:cNvCxnSpPr>
          <p:nvPr/>
        </p:nvCxnSpPr>
        <p:spPr>
          <a:xfrm flipV="1">
            <a:off x="4433420" y="2921000"/>
            <a:ext cx="2466376" cy="35869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505D1EC2-692D-422F-686B-04168BC61FB1}"/>
              </a:ext>
            </a:extLst>
          </p:cNvPr>
          <p:cNvCxnSpPr>
            <a:cxnSpLocks/>
          </p:cNvCxnSpPr>
          <p:nvPr/>
        </p:nvCxnSpPr>
        <p:spPr>
          <a:xfrm flipV="1">
            <a:off x="58818" y="1259174"/>
            <a:ext cx="4389722" cy="630057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E05D019B-5A2C-9659-6B3A-6C26677D794D}"/>
              </a:ext>
            </a:extLst>
          </p:cNvPr>
          <p:cNvCxnSpPr>
            <a:cxnSpLocks/>
          </p:cNvCxnSpPr>
          <p:nvPr/>
        </p:nvCxnSpPr>
        <p:spPr>
          <a:xfrm flipV="1">
            <a:off x="3331401" y="3410262"/>
            <a:ext cx="4295471" cy="636905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76A846FC-D401-D56B-AD2F-A8532A1F7EA0}"/>
              </a:ext>
            </a:extLst>
          </p:cNvPr>
          <p:cNvCxnSpPr>
            <a:cxnSpLocks/>
          </p:cNvCxnSpPr>
          <p:nvPr/>
        </p:nvCxnSpPr>
        <p:spPr>
          <a:xfrm flipV="1">
            <a:off x="7003392" y="5164111"/>
            <a:ext cx="3167434" cy="461520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0AF8E945-477B-C062-0FBB-C03AD451647B}"/>
              </a:ext>
            </a:extLst>
          </p:cNvPr>
          <p:cNvCxnSpPr>
            <a:cxnSpLocks/>
          </p:cNvCxnSpPr>
          <p:nvPr/>
        </p:nvCxnSpPr>
        <p:spPr>
          <a:xfrm flipV="1">
            <a:off x="4433794" y="5032882"/>
            <a:ext cx="5533108" cy="802717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0B805930-1505-D4AB-6B55-FFEE020F3CC4}"/>
              </a:ext>
            </a:extLst>
          </p:cNvPr>
          <p:cNvCxnSpPr>
            <a:cxnSpLocks/>
          </p:cNvCxnSpPr>
          <p:nvPr/>
        </p:nvCxnSpPr>
        <p:spPr>
          <a:xfrm flipV="1">
            <a:off x="10248864" y="7817370"/>
            <a:ext cx="3758065" cy="524268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420" name="Equation"/>
              <p:cNvSpPr txBox="1"/>
              <p:nvPr/>
            </p:nvSpPr>
            <p:spPr>
              <a:xfrm>
                <a:off x="9253674" y="11636757"/>
                <a:ext cx="9506510" cy="55534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4800" i="1">
                          <a:solidFill>
                            <a:srgbClr val="F27100"/>
                          </a:solidFill>
                          <a:latin typeface="Cambria Math" panose="02040503050406030204" pitchFamily="18" charset="0"/>
                        </a:rPr>
                        <m:t>𝑚𝑖𝑛</m:t>
                      </m:r>
                      <m:r>
                        <a:rPr sz="4800" i="1">
                          <a:solidFill>
                            <a:srgbClr val="F27100"/>
                          </a:solidFill>
                          <a:latin typeface="Cambria Math" panose="02040503050406030204" pitchFamily="18" charset="0"/>
                        </a:rPr>
                        <m:t>(</m:t>
                      </m:r>
                      <m:r>
                        <m:rPr>
                          <m:nor/>
                        </m:rPr>
                        <a:rPr sz="4800" i="1">
                          <a:solidFill>
                            <a:srgbClr val="F27100"/>
                          </a:solidFill>
                          <a:latin typeface="Cambria Math" panose="02040503050406030204" pitchFamily="18" charset="0"/>
                        </a:rPr>
                        <m:t>distance</m:t>
                      </m:r>
                      <m:r>
                        <m:rPr>
                          <m:nor/>
                        </m:rPr>
                        <a:rPr sz="4800" i="1">
                          <a:solidFill>
                            <a:srgbClr val="F27100"/>
                          </a:solidFill>
                          <a:latin typeface="Cambria Math" panose="02040503050406030204" pitchFamily="18" charset="0"/>
                        </a:rPr>
                        <m:t> </m:t>
                      </m:r>
                      <m:r>
                        <m:rPr>
                          <m:nor/>
                        </m:rPr>
                        <a:rPr sz="4800" i="1">
                          <a:solidFill>
                            <a:srgbClr val="F27100"/>
                          </a:solidFill>
                          <a:latin typeface="Cambria Math" panose="02040503050406030204" pitchFamily="18" charset="0"/>
                        </a:rPr>
                        <m:t>to</m:t>
                      </m:r>
                      <m:r>
                        <m:rPr>
                          <m:nor/>
                        </m:rPr>
                        <a:rPr sz="4800" i="1">
                          <a:solidFill>
                            <a:srgbClr val="F27100"/>
                          </a:solidFill>
                          <a:latin typeface="Cambria Math" panose="02040503050406030204" pitchFamily="18" charset="0"/>
                        </a:rPr>
                        <m:t> </m:t>
                      </m:r>
                      <m:r>
                        <m:rPr>
                          <m:nor/>
                        </m:rPr>
                        <a:rPr sz="4800" i="1">
                          <a:solidFill>
                            <a:srgbClr val="F27100"/>
                          </a:solidFill>
                          <a:latin typeface="Cambria Math" panose="02040503050406030204" pitchFamily="18" charset="0"/>
                        </a:rPr>
                        <m:t>line</m:t>
                      </m:r>
                      <m:r>
                        <a:rPr sz="4800" i="1">
                          <a:solidFill>
                            <a:srgbClr val="F27100"/>
                          </a:solidFill>
                          <a:latin typeface="Cambria Math" panose="02040503050406030204" pitchFamily="18" charset="0"/>
                        </a:rPr>
                        <m:t>,</m:t>
                      </m:r>
                      <m:r>
                        <m:rPr>
                          <m:nor/>
                        </m:rPr>
                        <a:rPr sz="4800" i="1">
                          <a:solidFill>
                            <a:srgbClr val="F27100"/>
                          </a:solidFill>
                          <a:latin typeface="Cambria Math" panose="02040503050406030204" pitchFamily="18" charset="0"/>
                        </a:rPr>
                        <m:t>over</m:t>
                      </m:r>
                      <m:r>
                        <m:rPr>
                          <m:nor/>
                        </m:rPr>
                        <a:rPr sz="4800" i="1">
                          <a:solidFill>
                            <a:srgbClr val="F27100"/>
                          </a:solidFill>
                          <a:latin typeface="Cambria Math" panose="02040503050406030204" pitchFamily="18" charset="0"/>
                        </a:rPr>
                        <m:t> </m:t>
                      </m:r>
                      <m:r>
                        <m:rPr>
                          <m:nor/>
                        </m:rPr>
                        <a:rPr sz="4800" i="1">
                          <a:solidFill>
                            <a:srgbClr val="F27100"/>
                          </a:solidFill>
                          <a:latin typeface="Cambria Math" panose="02040503050406030204" pitchFamily="18" charset="0"/>
                        </a:rPr>
                        <m:t>all</m:t>
                      </m:r>
                      <m:r>
                        <m:rPr>
                          <m:nor/>
                        </m:rPr>
                        <a:rPr sz="4800" i="1">
                          <a:solidFill>
                            <a:srgbClr val="F27100"/>
                          </a:solidFill>
                          <a:latin typeface="Cambria Math" panose="02040503050406030204" pitchFamily="18" charset="0"/>
                        </a:rPr>
                        <m:t> </m:t>
                      </m:r>
                      <m:r>
                        <m:rPr>
                          <m:nor/>
                        </m:rPr>
                        <a:rPr sz="4800" i="1">
                          <a:solidFill>
                            <a:srgbClr val="F27100"/>
                          </a:solidFill>
                          <a:latin typeface="Cambria Math" panose="02040503050406030204" pitchFamily="18" charset="0"/>
                        </a:rPr>
                        <m:t>points</m:t>
                      </m:r>
                      <m:r>
                        <a:rPr sz="4800" i="1">
                          <a:solidFill>
                            <a:srgbClr val="F27100"/>
                          </a:solidFill>
                          <a:latin typeface="Cambria Math" panose="02040503050406030204" pitchFamily="18" charset="0"/>
                        </a:rPr>
                        <m:t>)</m:t>
                      </m:r>
                    </m:oMath>
                  </m:oMathPara>
                </a14:m>
                <a:endParaRPr sz="4800" dirty="0">
                  <a:solidFill>
                    <a:srgbClr val="F27200"/>
                  </a:solidFill>
                </a:endParaRPr>
              </a:p>
            </p:txBody>
          </p:sp>
        </mc:Choice>
        <mc:Fallback xmlns="">
          <p:sp>
            <p:nvSpPr>
              <p:cNvPr id="1420" name="Equation"/>
              <p:cNvSpPr txBox="1">
                <a:spLocks noRot="1" noChangeAspect="1" noMove="1" noResize="1" noEditPoints="1" noAdjustHandles="1" noChangeArrowheads="1" noChangeShapeType="1" noTextEdit="1"/>
              </p:cNvSpPr>
              <p:nvPr/>
            </p:nvSpPr>
            <p:spPr>
              <a:xfrm>
                <a:off x="9253674" y="11636757"/>
                <a:ext cx="9506510" cy="555346"/>
              </a:xfrm>
              <a:prstGeom prst="rect">
                <a:avLst/>
              </a:prstGeom>
              <a:blipFill>
                <a:blip r:embed="rId5"/>
                <a:stretch>
                  <a:fillRect l="-2003" t="-6667" r="-2937" b="-84444"/>
                </a:stretch>
              </a:blipFill>
              <a:ln w="12700">
                <a:miter lim="400000"/>
              </a:ln>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9A60B000-A227-4104-6BE6-DFBC05D0390D}"/>
              </a:ext>
            </a:extLst>
          </p:cNvPr>
          <p:cNvCxnSpPr>
            <a:cxnSpLocks/>
          </p:cNvCxnSpPr>
          <p:nvPr/>
        </p:nvCxnSpPr>
        <p:spPr>
          <a:xfrm flipV="1">
            <a:off x="14365252" y="4886287"/>
            <a:ext cx="2142830" cy="306101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65506467-ECBF-7946-268A-FCB2A4EAEC5C}"/>
              </a:ext>
            </a:extLst>
          </p:cNvPr>
          <p:cNvCxnSpPr>
            <a:cxnSpLocks/>
          </p:cNvCxnSpPr>
          <p:nvPr/>
        </p:nvCxnSpPr>
        <p:spPr>
          <a:xfrm flipV="1">
            <a:off x="17590957" y="9329155"/>
            <a:ext cx="568797" cy="84055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55AEFF2F-9D60-F7B2-ADB0-E7C5B384B922}"/>
              </a:ext>
            </a:extLst>
          </p:cNvPr>
          <p:cNvCxnSpPr>
            <a:cxnSpLocks/>
          </p:cNvCxnSpPr>
          <p:nvPr/>
        </p:nvCxnSpPr>
        <p:spPr>
          <a:xfrm flipV="1">
            <a:off x="17366844" y="7086091"/>
            <a:ext cx="2049451" cy="29261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097B192F-9314-A34B-96A6-2E359844F1FF}"/>
              </a:ext>
            </a:extLst>
          </p:cNvPr>
          <p:cNvCxnSpPr>
            <a:cxnSpLocks/>
          </p:cNvCxnSpPr>
          <p:nvPr/>
        </p:nvCxnSpPr>
        <p:spPr>
          <a:xfrm flipV="1">
            <a:off x="20341652" y="9358207"/>
            <a:ext cx="1805139" cy="267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02882D5F-48ED-DC2F-6CA7-40D5B022E409}"/>
              </a:ext>
            </a:extLst>
          </p:cNvPr>
          <p:cNvCxnSpPr>
            <a:cxnSpLocks/>
          </p:cNvCxnSpPr>
          <p:nvPr/>
        </p:nvCxnSpPr>
        <p:spPr>
          <a:xfrm flipV="1">
            <a:off x="18133873" y="5954463"/>
            <a:ext cx="3291278" cy="461165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5218BAC2-BDC2-DB22-FC0F-C5C4706384F1}"/>
              </a:ext>
            </a:extLst>
          </p:cNvPr>
          <p:cNvCxnSpPr>
            <a:cxnSpLocks/>
          </p:cNvCxnSpPr>
          <p:nvPr/>
        </p:nvCxnSpPr>
        <p:spPr>
          <a:xfrm flipV="1">
            <a:off x="14986238" y="3039397"/>
            <a:ext cx="3854986" cy="53690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4887CA45-406B-E6ED-D960-5928888E9B00}"/>
              </a:ext>
            </a:extLst>
          </p:cNvPr>
          <p:cNvCxnSpPr>
            <a:cxnSpLocks/>
          </p:cNvCxnSpPr>
          <p:nvPr/>
        </p:nvCxnSpPr>
        <p:spPr>
          <a:xfrm flipV="1">
            <a:off x="16680454" y="2609951"/>
            <a:ext cx="4754259" cy="69068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 name="Google Shape;403;p55">
            <a:extLst>
              <a:ext uri="{FF2B5EF4-FFF2-40B4-BE49-F238E27FC236}">
                <a16:creationId xmlns:a16="http://schemas.microsoft.com/office/drawing/2014/main" id="{29F4D6AE-CE60-ABD4-119E-CE7CE691E79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42</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3" nodeType="clickEffect">
                                  <p:stCondLst>
                                    <p:cond delay="0"/>
                                  </p:stCondLst>
                                  <p:iterate>
                                    <p:tmAbs val="0"/>
                                  </p:iterate>
                                  <p:childTnLst>
                                    <p:set>
                                      <p:cBhvr>
                                        <p:cTn id="44" fill="hold"/>
                                        <p:tgtEl>
                                          <p:spTgt spid="14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4" nodeType="clickEffect">
                                  <p:stCondLst>
                                    <p:cond delay="0"/>
                                  </p:stCondLst>
                                  <p:iterate>
                                    <p:tmAbs val="0"/>
                                  </p:iterate>
                                  <p:childTnLst>
                                    <p:set>
                                      <p:cBhvr>
                                        <p:cTn id="48" fill="hold"/>
                                        <p:tgtEl>
                                          <p:spTgt spid="1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7" grpId="1" animBg="1" advAuto="0"/>
      <p:bldP spid="1423" grpId="4" animBg="1" advAuto="0"/>
      <p:bldP spid="1424" grpId="3" animBg="1" advAuto="0"/>
      <p:bldP spid="1420"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5" name="Group"/>
          <p:cNvGrpSpPr/>
          <p:nvPr/>
        </p:nvGrpSpPr>
        <p:grpSpPr>
          <a:xfrm>
            <a:off x="12282041" y="3010784"/>
            <a:ext cx="10714054" cy="8128019"/>
            <a:chOff x="0" y="0"/>
            <a:chExt cx="10714053" cy="8128017"/>
          </a:xfrm>
        </p:grpSpPr>
        <p:sp>
          <p:nvSpPr>
            <p:cNvPr id="1429" name="Line"/>
            <p:cNvSpPr/>
            <p:nvPr/>
          </p:nvSpPr>
          <p:spPr>
            <a:xfrm flipV="1">
              <a:off x="1099766" y="32682"/>
              <a:ext cx="1" cy="809533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430" name="Line"/>
            <p:cNvSpPr/>
            <p:nvPr/>
          </p:nvSpPr>
          <p:spPr>
            <a:xfrm flipH="1" flipV="1">
              <a:off x="373823" y="7546270"/>
              <a:ext cx="10340231"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431" name="Circle"/>
            <p:cNvSpPr/>
            <p:nvPr/>
          </p:nvSpPr>
          <p:spPr>
            <a:xfrm>
              <a:off x="1741906"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2" name="Circle"/>
            <p:cNvSpPr/>
            <p:nvPr/>
          </p:nvSpPr>
          <p:spPr>
            <a:xfrm>
              <a:off x="2621769"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3" name="Circle"/>
            <p:cNvSpPr/>
            <p:nvPr/>
          </p:nvSpPr>
          <p:spPr>
            <a:xfrm>
              <a:off x="2181838" y="578526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4" name="Circle"/>
            <p:cNvSpPr/>
            <p:nvPr/>
          </p:nvSpPr>
          <p:spPr>
            <a:xfrm>
              <a:off x="2181838" y="6687197"/>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5" name="Circle"/>
            <p:cNvSpPr/>
            <p:nvPr/>
          </p:nvSpPr>
          <p:spPr>
            <a:xfrm>
              <a:off x="1718611" y="6161110"/>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6" name="Circle"/>
            <p:cNvSpPr/>
            <p:nvPr/>
          </p:nvSpPr>
          <p:spPr>
            <a:xfrm>
              <a:off x="2269175" y="6236229"/>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7" name="Circle"/>
            <p:cNvSpPr/>
            <p:nvPr/>
          </p:nvSpPr>
          <p:spPr>
            <a:xfrm>
              <a:off x="2819738" y="63242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8" name="Comfort"/>
            <p:cNvSpPr txBox="1"/>
            <p:nvPr/>
          </p:nvSpPr>
          <p:spPr>
            <a:xfrm>
              <a:off x="0" y="118517"/>
              <a:ext cx="1043695" cy="380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Comfort</a:t>
              </a:r>
            </a:p>
          </p:txBody>
        </p:sp>
        <p:sp>
          <p:nvSpPr>
            <p:cNvPr id="1439" name="Fashion"/>
            <p:cNvSpPr txBox="1"/>
            <p:nvPr/>
          </p:nvSpPr>
          <p:spPr>
            <a:xfrm>
              <a:off x="9615873" y="7715884"/>
              <a:ext cx="1011528" cy="380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Fashion</a:t>
              </a:r>
            </a:p>
          </p:txBody>
        </p:sp>
        <p:sp>
          <p:nvSpPr>
            <p:cNvPr id="1440" name="Circle"/>
            <p:cNvSpPr/>
            <p:nvPr/>
          </p:nvSpPr>
          <p:spPr>
            <a:xfrm>
              <a:off x="3912551"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1" name="Circle"/>
            <p:cNvSpPr/>
            <p:nvPr/>
          </p:nvSpPr>
          <p:spPr>
            <a:xfrm>
              <a:off x="4792414"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2" name="Circle"/>
            <p:cNvSpPr/>
            <p:nvPr/>
          </p:nvSpPr>
          <p:spPr>
            <a:xfrm>
              <a:off x="5485976"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3" name="Circle"/>
            <p:cNvSpPr/>
            <p:nvPr/>
          </p:nvSpPr>
          <p:spPr>
            <a:xfrm>
              <a:off x="4352483" y="1203714"/>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4" name="Circle"/>
            <p:cNvSpPr/>
            <p:nvPr/>
          </p:nvSpPr>
          <p:spPr>
            <a:xfrm>
              <a:off x="5709562" y="1751877"/>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5" name="Circle"/>
            <p:cNvSpPr/>
            <p:nvPr/>
          </p:nvSpPr>
          <p:spPr>
            <a:xfrm>
              <a:off x="4792414"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6" name="Circle"/>
            <p:cNvSpPr/>
            <p:nvPr/>
          </p:nvSpPr>
          <p:spPr>
            <a:xfrm>
              <a:off x="4990383" y="840740"/>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7" name="Circle"/>
            <p:cNvSpPr/>
            <p:nvPr/>
          </p:nvSpPr>
          <p:spPr>
            <a:xfrm>
              <a:off x="88367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8" name="Circle"/>
            <p:cNvSpPr/>
            <p:nvPr/>
          </p:nvSpPr>
          <p:spPr>
            <a:xfrm>
              <a:off x="9276675" y="127705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9" name="Circle"/>
            <p:cNvSpPr/>
            <p:nvPr/>
          </p:nvSpPr>
          <p:spPr>
            <a:xfrm>
              <a:off x="9938142" y="199128"/>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0" name="Circle"/>
            <p:cNvSpPr/>
            <p:nvPr/>
          </p:nvSpPr>
          <p:spPr>
            <a:xfrm>
              <a:off x="8836744" y="-1"/>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1" name="Circle"/>
            <p:cNvSpPr/>
            <p:nvPr/>
          </p:nvSpPr>
          <p:spPr>
            <a:xfrm>
              <a:off x="9938142" y="1277052"/>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2" name="Circle"/>
            <p:cNvSpPr/>
            <p:nvPr/>
          </p:nvSpPr>
          <p:spPr>
            <a:xfrm>
              <a:off x="9276675" y="199129"/>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3" name="Circle"/>
            <p:cNvSpPr/>
            <p:nvPr/>
          </p:nvSpPr>
          <p:spPr>
            <a:xfrm>
              <a:off x="94746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4" name="Circle"/>
            <p:cNvSpPr/>
            <p:nvPr/>
          </p:nvSpPr>
          <p:spPr>
            <a:xfrm>
              <a:off x="9104853" y="500771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5" name="Circle"/>
            <p:cNvSpPr/>
            <p:nvPr/>
          </p:nvSpPr>
          <p:spPr>
            <a:xfrm>
              <a:off x="9984716" y="5007713"/>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6" name="Circle"/>
            <p:cNvSpPr/>
            <p:nvPr/>
          </p:nvSpPr>
          <p:spPr>
            <a:xfrm>
              <a:off x="9827373" y="4269376"/>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7" name="Circle"/>
            <p:cNvSpPr/>
            <p:nvPr/>
          </p:nvSpPr>
          <p:spPr>
            <a:xfrm>
              <a:off x="9827373" y="3531039"/>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8" name="Circle"/>
            <p:cNvSpPr/>
            <p:nvPr/>
          </p:nvSpPr>
          <p:spPr>
            <a:xfrm>
              <a:off x="8738404" y="4034155"/>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9" name="Circle"/>
            <p:cNvSpPr/>
            <p:nvPr/>
          </p:nvSpPr>
          <p:spPr>
            <a:xfrm>
              <a:off x="9257007" y="363085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0" name="Circle"/>
            <p:cNvSpPr/>
            <p:nvPr/>
          </p:nvSpPr>
          <p:spPr>
            <a:xfrm>
              <a:off x="9387443" y="450809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1" name="Circle"/>
            <p:cNvSpPr/>
            <p:nvPr/>
          </p:nvSpPr>
          <p:spPr>
            <a:xfrm>
              <a:off x="6095679" y="582073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2" name="Circle"/>
            <p:cNvSpPr/>
            <p:nvPr/>
          </p:nvSpPr>
          <p:spPr>
            <a:xfrm>
              <a:off x="7132060" y="419469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3" name="Circle"/>
            <p:cNvSpPr/>
            <p:nvPr/>
          </p:nvSpPr>
          <p:spPr>
            <a:xfrm>
              <a:off x="7374087" y="582073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4" name="Circle"/>
            <p:cNvSpPr/>
            <p:nvPr/>
          </p:nvSpPr>
          <p:spPr>
            <a:xfrm>
              <a:off x="5847238" y="5089632"/>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5" name="Circle"/>
            <p:cNvSpPr/>
            <p:nvPr/>
          </p:nvSpPr>
          <p:spPr>
            <a:xfrm>
              <a:off x="5131669" y="459375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6" name="Circle"/>
            <p:cNvSpPr/>
            <p:nvPr/>
          </p:nvSpPr>
          <p:spPr>
            <a:xfrm>
              <a:off x="6095679" y="4358534"/>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7" name="Circle"/>
            <p:cNvSpPr/>
            <p:nvPr/>
          </p:nvSpPr>
          <p:spPr>
            <a:xfrm>
              <a:off x="6656741" y="5089632"/>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8" name="Circle"/>
            <p:cNvSpPr/>
            <p:nvPr/>
          </p:nvSpPr>
          <p:spPr>
            <a:xfrm>
              <a:off x="2181837" y="346701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9" name="Circle"/>
            <p:cNvSpPr/>
            <p:nvPr/>
          </p:nvSpPr>
          <p:spPr>
            <a:xfrm>
              <a:off x="3061700" y="346701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0" name="Circle"/>
            <p:cNvSpPr/>
            <p:nvPr/>
          </p:nvSpPr>
          <p:spPr>
            <a:xfrm>
              <a:off x="2181837" y="2895051"/>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1" name="Circle"/>
            <p:cNvSpPr/>
            <p:nvPr/>
          </p:nvSpPr>
          <p:spPr>
            <a:xfrm>
              <a:off x="2621770" y="32910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2" name="Circle"/>
            <p:cNvSpPr/>
            <p:nvPr/>
          </p:nvSpPr>
          <p:spPr>
            <a:xfrm>
              <a:off x="2446103" y="2323091"/>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3" name="Circle"/>
            <p:cNvSpPr/>
            <p:nvPr/>
          </p:nvSpPr>
          <p:spPr>
            <a:xfrm>
              <a:off x="3061700" y="2389086"/>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4" name="Circle"/>
            <p:cNvSpPr/>
            <p:nvPr/>
          </p:nvSpPr>
          <p:spPr>
            <a:xfrm>
              <a:off x="2621770" y="3870316"/>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476" name="Circle"/>
          <p:cNvSpPr/>
          <p:nvPr/>
        </p:nvSpPr>
        <p:spPr>
          <a:xfrm>
            <a:off x="20549105" y="5196943"/>
            <a:ext cx="273841" cy="27386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477" name="Line Line" descr="Line Line"/>
          <p:cNvPicPr>
            <a:picLocks/>
          </p:cNvPicPr>
          <p:nvPr/>
        </p:nvPicPr>
        <p:blipFill>
          <a:blip r:embed="rId3"/>
          <a:stretch>
            <a:fillRect/>
          </a:stretch>
        </p:blipFill>
        <p:spPr>
          <a:xfrm rot="12867632">
            <a:off x="12730745" y="6398152"/>
            <a:ext cx="11825855" cy="102065"/>
          </a:xfrm>
          <a:prstGeom prst="rect">
            <a:avLst/>
          </a:prstGeom>
        </p:spPr>
      </p:pic>
      <mc:AlternateContent xmlns:mc="http://schemas.openxmlformats.org/markup-compatibility/2006" xmlns:a14="http://schemas.microsoft.com/office/drawing/2010/main">
        <mc:Choice Requires="a14">
          <p:sp>
            <p:nvSpPr>
              <p:cNvPr id="1479" name="Equation"/>
              <p:cNvSpPr txBox="1"/>
              <p:nvPr/>
            </p:nvSpPr>
            <p:spPr>
              <a:xfrm>
                <a:off x="1492853" y="7070575"/>
                <a:ext cx="9985106" cy="7386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m:rPr>
                          <m:sty m:val="p"/>
                        </m:rPr>
                        <a:rPr lang="en-US" sz="4800" b="0" i="1" smtClean="0">
                          <a:solidFill>
                            <a:srgbClr val="F27100"/>
                          </a:solidFill>
                          <a:latin typeface="Cambria Math" panose="02040503050406030204" pitchFamily="18" charset="0"/>
                        </a:rPr>
                        <m:t>min</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distance</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to</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line</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over</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all</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points</m:t>
                      </m:r>
                      <m:r>
                        <a:rPr lang="en-US" sz="4800" i="1">
                          <a:solidFill>
                            <a:srgbClr val="F27100"/>
                          </a:solidFill>
                          <a:latin typeface="Cambria Math" panose="02040503050406030204" pitchFamily="18" charset="0"/>
                        </a:rPr>
                        <m:t>)</m:t>
                      </m:r>
                    </m:oMath>
                  </m:oMathPara>
                </a14:m>
                <a:endParaRPr sz="4800" dirty="0">
                  <a:solidFill>
                    <a:srgbClr val="F27200"/>
                  </a:solidFill>
                </a:endParaRPr>
              </a:p>
            </p:txBody>
          </p:sp>
        </mc:Choice>
        <mc:Fallback xmlns="">
          <p:sp>
            <p:nvSpPr>
              <p:cNvPr id="1479" name="Equation"/>
              <p:cNvSpPr txBox="1">
                <a:spLocks noRot="1" noChangeAspect="1" noMove="1" noResize="1" noEditPoints="1" noAdjustHandles="1" noChangeArrowheads="1" noChangeShapeType="1" noTextEdit="1"/>
              </p:cNvSpPr>
              <p:nvPr/>
            </p:nvSpPr>
            <p:spPr>
              <a:xfrm>
                <a:off x="1492853" y="7070575"/>
                <a:ext cx="9985106" cy="738664"/>
              </a:xfrm>
              <a:prstGeom prst="rect">
                <a:avLst/>
              </a:prstGeom>
              <a:blipFill>
                <a:blip r:embed="rId4"/>
                <a:stretch>
                  <a:fillRect t="-3390" r="-127" b="-40678"/>
                </a:stretch>
              </a:blipFill>
              <a:ln w="12700">
                <a:miter lim="400000"/>
              </a:ln>
            </p:spPr>
            <p:txBody>
              <a:bodyPr/>
              <a:lstStyle/>
              <a:p>
                <a:r>
                  <a:rPr lang="en-US">
                    <a:noFill/>
                  </a:rPr>
                  <a:t> </a:t>
                </a:r>
              </a:p>
            </p:txBody>
          </p:sp>
        </mc:Fallback>
      </mc:AlternateContent>
      <p:sp>
        <p:nvSpPr>
          <p:cNvPr id="2" name="Google Shape;403;p55">
            <a:extLst>
              <a:ext uri="{FF2B5EF4-FFF2-40B4-BE49-F238E27FC236}">
                <a16:creationId xmlns:a16="http://schemas.microsoft.com/office/drawing/2014/main" id="{08A3E271-E8AC-5649-8334-E9C6D1C861C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43</a:t>
            </a:fld>
            <a:endParaRPr lang="en" dirty="0">
              <a:solidFill>
                <a:srgbClr val="004C7F"/>
              </a:solidFill>
              <a:latin typeface="Lato"/>
              <a:ea typeface="Lato"/>
              <a:cs typeface="Lato"/>
              <a:sym typeface="Lato"/>
            </a:endParaRPr>
          </a:p>
        </p:txBody>
      </p:sp>
      <p:sp>
        <p:nvSpPr>
          <p:cNvPr id="3" name="We want to make this big!">
            <a:extLst>
              <a:ext uri="{FF2B5EF4-FFF2-40B4-BE49-F238E27FC236}">
                <a16:creationId xmlns:a16="http://schemas.microsoft.com/office/drawing/2014/main" id="{CFB9FA70-2B28-3311-605D-C16689AF5C10}"/>
              </a:ext>
            </a:extLst>
          </p:cNvPr>
          <p:cNvSpPr txBox="1"/>
          <p:nvPr/>
        </p:nvSpPr>
        <p:spPr>
          <a:xfrm>
            <a:off x="3270255" y="7792739"/>
            <a:ext cx="7147866"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rPr dirty="0"/>
              <a:t>We want to make this big!</a:t>
            </a:r>
          </a:p>
        </p:txBody>
      </p:sp>
      <p:sp>
        <p:nvSpPr>
          <p:cNvPr id="4" name="Decision Trees">
            <a:extLst>
              <a:ext uri="{FF2B5EF4-FFF2-40B4-BE49-F238E27FC236}">
                <a16:creationId xmlns:a16="http://schemas.microsoft.com/office/drawing/2014/main" id="{D0DBE3ED-CA99-1964-ABCA-34CCA2D31D0A}"/>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7" name="Group"/>
          <p:cNvGrpSpPr/>
          <p:nvPr/>
        </p:nvGrpSpPr>
        <p:grpSpPr>
          <a:xfrm>
            <a:off x="12282041" y="3010784"/>
            <a:ext cx="10714054" cy="8128019"/>
            <a:chOff x="0" y="0"/>
            <a:chExt cx="10714053" cy="8128017"/>
          </a:xfrm>
        </p:grpSpPr>
        <p:sp>
          <p:nvSpPr>
            <p:cNvPr id="1541" name="Line"/>
            <p:cNvSpPr/>
            <p:nvPr/>
          </p:nvSpPr>
          <p:spPr>
            <a:xfrm flipV="1">
              <a:off x="1099766" y="32682"/>
              <a:ext cx="1" cy="809533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542" name="Line"/>
            <p:cNvSpPr/>
            <p:nvPr/>
          </p:nvSpPr>
          <p:spPr>
            <a:xfrm flipH="1" flipV="1">
              <a:off x="373823" y="7546270"/>
              <a:ext cx="10340231"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543" name="Circle"/>
            <p:cNvSpPr/>
            <p:nvPr/>
          </p:nvSpPr>
          <p:spPr>
            <a:xfrm>
              <a:off x="1741906"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4" name="Circle"/>
            <p:cNvSpPr/>
            <p:nvPr/>
          </p:nvSpPr>
          <p:spPr>
            <a:xfrm>
              <a:off x="2621769"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5" name="Circle"/>
            <p:cNvSpPr/>
            <p:nvPr/>
          </p:nvSpPr>
          <p:spPr>
            <a:xfrm>
              <a:off x="2181838" y="578526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6" name="Circle"/>
            <p:cNvSpPr/>
            <p:nvPr/>
          </p:nvSpPr>
          <p:spPr>
            <a:xfrm>
              <a:off x="2181838" y="6687197"/>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7" name="Circle"/>
            <p:cNvSpPr/>
            <p:nvPr/>
          </p:nvSpPr>
          <p:spPr>
            <a:xfrm>
              <a:off x="1718611" y="6161110"/>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8" name="Circle"/>
            <p:cNvSpPr/>
            <p:nvPr/>
          </p:nvSpPr>
          <p:spPr>
            <a:xfrm>
              <a:off x="2269175" y="6236229"/>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9" name="Circle"/>
            <p:cNvSpPr/>
            <p:nvPr/>
          </p:nvSpPr>
          <p:spPr>
            <a:xfrm>
              <a:off x="2819738" y="63242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0" name="Comfort"/>
            <p:cNvSpPr txBox="1"/>
            <p:nvPr/>
          </p:nvSpPr>
          <p:spPr>
            <a:xfrm>
              <a:off x="0" y="118517"/>
              <a:ext cx="1043695" cy="380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Comfort</a:t>
              </a:r>
            </a:p>
          </p:txBody>
        </p:sp>
        <p:sp>
          <p:nvSpPr>
            <p:cNvPr id="1551" name="Fashion"/>
            <p:cNvSpPr txBox="1"/>
            <p:nvPr/>
          </p:nvSpPr>
          <p:spPr>
            <a:xfrm>
              <a:off x="9615873" y="7715884"/>
              <a:ext cx="1011528" cy="380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Fashion</a:t>
              </a:r>
            </a:p>
          </p:txBody>
        </p:sp>
        <p:sp>
          <p:nvSpPr>
            <p:cNvPr id="1552" name="Circle"/>
            <p:cNvSpPr/>
            <p:nvPr/>
          </p:nvSpPr>
          <p:spPr>
            <a:xfrm>
              <a:off x="3912551"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3" name="Circle"/>
            <p:cNvSpPr/>
            <p:nvPr/>
          </p:nvSpPr>
          <p:spPr>
            <a:xfrm>
              <a:off x="4792414"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4" name="Circle"/>
            <p:cNvSpPr/>
            <p:nvPr/>
          </p:nvSpPr>
          <p:spPr>
            <a:xfrm>
              <a:off x="5485976"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5" name="Circle"/>
            <p:cNvSpPr/>
            <p:nvPr/>
          </p:nvSpPr>
          <p:spPr>
            <a:xfrm>
              <a:off x="4352483" y="1203714"/>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6" name="Circle"/>
            <p:cNvSpPr/>
            <p:nvPr/>
          </p:nvSpPr>
          <p:spPr>
            <a:xfrm>
              <a:off x="5709562" y="1751877"/>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7" name="Circle"/>
            <p:cNvSpPr/>
            <p:nvPr/>
          </p:nvSpPr>
          <p:spPr>
            <a:xfrm>
              <a:off x="4792414"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8" name="Circle"/>
            <p:cNvSpPr/>
            <p:nvPr/>
          </p:nvSpPr>
          <p:spPr>
            <a:xfrm>
              <a:off x="4990383" y="840740"/>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9" name="Circle"/>
            <p:cNvSpPr/>
            <p:nvPr/>
          </p:nvSpPr>
          <p:spPr>
            <a:xfrm>
              <a:off x="88367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0" name="Circle"/>
            <p:cNvSpPr/>
            <p:nvPr/>
          </p:nvSpPr>
          <p:spPr>
            <a:xfrm>
              <a:off x="9276675" y="127705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1" name="Circle"/>
            <p:cNvSpPr/>
            <p:nvPr/>
          </p:nvSpPr>
          <p:spPr>
            <a:xfrm>
              <a:off x="9938142" y="199128"/>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2" name="Circle"/>
            <p:cNvSpPr/>
            <p:nvPr/>
          </p:nvSpPr>
          <p:spPr>
            <a:xfrm>
              <a:off x="8836744" y="-1"/>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3" name="Circle"/>
            <p:cNvSpPr/>
            <p:nvPr/>
          </p:nvSpPr>
          <p:spPr>
            <a:xfrm>
              <a:off x="9938142" y="1277052"/>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4" name="Circle"/>
            <p:cNvSpPr/>
            <p:nvPr/>
          </p:nvSpPr>
          <p:spPr>
            <a:xfrm>
              <a:off x="9276675" y="199129"/>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5" name="Circle"/>
            <p:cNvSpPr/>
            <p:nvPr/>
          </p:nvSpPr>
          <p:spPr>
            <a:xfrm>
              <a:off x="94746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6" name="Circle"/>
            <p:cNvSpPr/>
            <p:nvPr/>
          </p:nvSpPr>
          <p:spPr>
            <a:xfrm>
              <a:off x="9104853" y="500771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7" name="Circle"/>
            <p:cNvSpPr/>
            <p:nvPr/>
          </p:nvSpPr>
          <p:spPr>
            <a:xfrm>
              <a:off x="9984716" y="5007713"/>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8" name="Circle"/>
            <p:cNvSpPr/>
            <p:nvPr/>
          </p:nvSpPr>
          <p:spPr>
            <a:xfrm>
              <a:off x="9827373" y="4269376"/>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9" name="Circle"/>
            <p:cNvSpPr/>
            <p:nvPr/>
          </p:nvSpPr>
          <p:spPr>
            <a:xfrm>
              <a:off x="9827373" y="3531039"/>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0" name="Circle"/>
            <p:cNvSpPr/>
            <p:nvPr/>
          </p:nvSpPr>
          <p:spPr>
            <a:xfrm>
              <a:off x="8738404" y="4034155"/>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1" name="Circle"/>
            <p:cNvSpPr/>
            <p:nvPr/>
          </p:nvSpPr>
          <p:spPr>
            <a:xfrm>
              <a:off x="9257007" y="363085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2" name="Circle"/>
            <p:cNvSpPr/>
            <p:nvPr/>
          </p:nvSpPr>
          <p:spPr>
            <a:xfrm>
              <a:off x="9387443" y="450809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3" name="Circle"/>
            <p:cNvSpPr/>
            <p:nvPr/>
          </p:nvSpPr>
          <p:spPr>
            <a:xfrm>
              <a:off x="6095679" y="582073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4" name="Circle"/>
            <p:cNvSpPr/>
            <p:nvPr/>
          </p:nvSpPr>
          <p:spPr>
            <a:xfrm>
              <a:off x="7132060" y="419469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5" name="Circle"/>
            <p:cNvSpPr/>
            <p:nvPr/>
          </p:nvSpPr>
          <p:spPr>
            <a:xfrm>
              <a:off x="7374087" y="582073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6" name="Circle"/>
            <p:cNvSpPr/>
            <p:nvPr/>
          </p:nvSpPr>
          <p:spPr>
            <a:xfrm>
              <a:off x="5847238" y="5089632"/>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7" name="Circle"/>
            <p:cNvSpPr/>
            <p:nvPr/>
          </p:nvSpPr>
          <p:spPr>
            <a:xfrm>
              <a:off x="5131669" y="459375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8" name="Circle"/>
            <p:cNvSpPr/>
            <p:nvPr/>
          </p:nvSpPr>
          <p:spPr>
            <a:xfrm>
              <a:off x="6095679" y="4358534"/>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9" name="Circle"/>
            <p:cNvSpPr/>
            <p:nvPr/>
          </p:nvSpPr>
          <p:spPr>
            <a:xfrm>
              <a:off x="6656741" y="5089632"/>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0" name="Circle"/>
            <p:cNvSpPr/>
            <p:nvPr/>
          </p:nvSpPr>
          <p:spPr>
            <a:xfrm>
              <a:off x="2181837" y="346701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1" name="Circle"/>
            <p:cNvSpPr/>
            <p:nvPr/>
          </p:nvSpPr>
          <p:spPr>
            <a:xfrm>
              <a:off x="3061700" y="346701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2" name="Circle"/>
            <p:cNvSpPr/>
            <p:nvPr/>
          </p:nvSpPr>
          <p:spPr>
            <a:xfrm>
              <a:off x="2181837" y="2895051"/>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3" name="Circle"/>
            <p:cNvSpPr/>
            <p:nvPr/>
          </p:nvSpPr>
          <p:spPr>
            <a:xfrm>
              <a:off x="2621770" y="32910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4" name="Circle"/>
            <p:cNvSpPr/>
            <p:nvPr/>
          </p:nvSpPr>
          <p:spPr>
            <a:xfrm>
              <a:off x="2446103" y="2323091"/>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5" name="Circle"/>
            <p:cNvSpPr/>
            <p:nvPr/>
          </p:nvSpPr>
          <p:spPr>
            <a:xfrm>
              <a:off x="3061700" y="2389086"/>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6" name="Circle"/>
            <p:cNvSpPr/>
            <p:nvPr/>
          </p:nvSpPr>
          <p:spPr>
            <a:xfrm>
              <a:off x="2621770" y="3870316"/>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1594" name="Group"/>
          <p:cNvGrpSpPr/>
          <p:nvPr/>
        </p:nvGrpSpPr>
        <p:grpSpPr>
          <a:xfrm>
            <a:off x="14760937" y="3284649"/>
            <a:ext cx="416715" cy="1628691"/>
            <a:chOff x="1033845" y="139676"/>
            <a:chExt cx="416715" cy="1628690"/>
          </a:xfrm>
        </p:grpSpPr>
        <p:sp>
          <p:nvSpPr>
            <p:cNvPr id="1591" name="even better!"/>
            <p:cNvSpPr/>
            <p:nvPr/>
          </p:nvSpPr>
          <p:spPr>
            <a:xfrm>
              <a:off x="1450560" y="139676"/>
              <a:ext cx="0" cy="83711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dirty="0"/>
                <a:t>even better!</a:t>
              </a:r>
            </a:p>
          </p:txBody>
        </p:sp>
        <p:pic>
          <p:nvPicPr>
            <p:cNvPr id="1592" name="Line Line" descr="Line Line"/>
            <p:cNvPicPr>
              <a:picLocks/>
            </p:cNvPicPr>
            <p:nvPr/>
          </p:nvPicPr>
          <p:blipFill>
            <a:blip r:embed="rId3"/>
            <a:stretch>
              <a:fillRect/>
            </a:stretch>
          </p:blipFill>
          <p:spPr>
            <a:xfrm rot="6678331">
              <a:off x="634061" y="1009789"/>
              <a:ext cx="1158361" cy="358793"/>
            </a:xfrm>
            <a:prstGeom prst="rect">
              <a:avLst/>
            </a:prstGeom>
            <a:effectLst/>
          </p:spPr>
        </p:pic>
      </p:grpSp>
      <p:sp>
        <p:nvSpPr>
          <p:cNvPr id="2" name="Google Shape;403;p55">
            <a:extLst>
              <a:ext uri="{FF2B5EF4-FFF2-40B4-BE49-F238E27FC236}">
                <a16:creationId xmlns:a16="http://schemas.microsoft.com/office/drawing/2014/main" id="{725A01C7-F574-A9FD-A89A-746861352F0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44</a:t>
            </a:fld>
            <a:endParaRPr lang="en" dirty="0">
              <a:solidFill>
                <a:srgbClr val="004C7F"/>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3" name="Equation">
                <a:extLst>
                  <a:ext uri="{FF2B5EF4-FFF2-40B4-BE49-F238E27FC236}">
                    <a16:creationId xmlns:a16="http://schemas.microsoft.com/office/drawing/2014/main" id="{866704E9-DD83-C633-5B35-34F6CFA5FA8C}"/>
                  </a:ext>
                </a:extLst>
              </p:cNvPr>
              <p:cNvSpPr txBox="1"/>
              <p:nvPr/>
            </p:nvSpPr>
            <p:spPr>
              <a:xfrm>
                <a:off x="1492853" y="7070575"/>
                <a:ext cx="9985106" cy="7386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m:rPr>
                          <m:sty m:val="p"/>
                        </m:rPr>
                        <a:rPr lang="en-US" sz="4800" b="0" i="1" smtClean="0">
                          <a:solidFill>
                            <a:srgbClr val="F27100"/>
                          </a:solidFill>
                          <a:latin typeface="Cambria Math" panose="02040503050406030204" pitchFamily="18" charset="0"/>
                        </a:rPr>
                        <m:t>min</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distance</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to</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line</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over</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all</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points</m:t>
                      </m:r>
                      <m:r>
                        <a:rPr lang="en-US" sz="4800" i="1">
                          <a:solidFill>
                            <a:srgbClr val="F27100"/>
                          </a:solidFill>
                          <a:latin typeface="Cambria Math" panose="02040503050406030204" pitchFamily="18" charset="0"/>
                        </a:rPr>
                        <m:t>)</m:t>
                      </m:r>
                    </m:oMath>
                  </m:oMathPara>
                </a14:m>
                <a:endParaRPr sz="4800" dirty="0">
                  <a:solidFill>
                    <a:srgbClr val="F27200"/>
                  </a:solidFill>
                </a:endParaRPr>
              </a:p>
            </p:txBody>
          </p:sp>
        </mc:Choice>
        <mc:Fallback xmlns="">
          <p:sp>
            <p:nvSpPr>
              <p:cNvPr id="3" name="Equation">
                <a:extLst>
                  <a:ext uri="{FF2B5EF4-FFF2-40B4-BE49-F238E27FC236}">
                    <a16:creationId xmlns:a16="http://schemas.microsoft.com/office/drawing/2014/main" id="{866704E9-DD83-C633-5B35-34F6CFA5FA8C}"/>
                  </a:ext>
                </a:extLst>
              </p:cNvPr>
              <p:cNvSpPr txBox="1">
                <a:spLocks noRot="1" noChangeAspect="1" noMove="1" noResize="1" noEditPoints="1" noAdjustHandles="1" noChangeArrowheads="1" noChangeShapeType="1" noTextEdit="1"/>
              </p:cNvSpPr>
              <p:nvPr/>
            </p:nvSpPr>
            <p:spPr>
              <a:xfrm>
                <a:off x="1492853" y="7070575"/>
                <a:ext cx="9985106" cy="738664"/>
              </a:xfrm>
              <a:prstGeom prst="rect">
                <a:avLst/>
              </a:prstGeom>
              <a:blipFill>
                <a:blip r:embed="rId4"/>
                <a:stretch>
                  <a:fillRect t="-3390" r="-127" b="-40678"/>
                </a:stretch>
              </a:blipFill>
              <a:ln w="12700">
                <a:miter lim="400000"/>
              </a:ln>
            </p:spPr>
            <p:txBody>
              <a:bodyPr/>
              <a:lstStyle/>
              <a:p>
                <a:r>
                  <a:rPr lang="en-US">
                    <a:noFill/>
                  </a:rPr>
                  <a:t> </a:t>
                </a:r>
              </a:p>
            </p:txBody>
          </p:sp>
        </mc:Fallback>
      </mc:AlternateContent>
      <p:sp>
        <p:nvSpPr>
          <p:cNvPr id="4" name="We want to make this big!">
            <a:extLst>
              <a:ext uri="{FF2B5EF4-FFF2-40B4-BE49-F238E27FC236}">
                <a16:creationId xmlns:a16="http://schemas.microsoft.com/office/drawing/2014/main" id="{C01FBB7A-FA4D-0575-65B6-F3B7AB0A1E1A}"/>
              </a:ext>
            </a:extLst>
          </p:cNvPr>
          <p:cNvSpPr txBox="1"/>
          <p:nvPr/>
        </p:nvSpPr>
        <p:spPr>
          <a:xfrm>
            <a:off x="3270255" y="7792739"/>
            <a:ext cx="7147866"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rPr dirty="0"/>
              <a:t>We want to make this big!</a:t>
            </a:r>
          </a:p>
        </p:txBody>
      </p:sp>
      <p:sp>
        <p:nvSpPr>
          <p:cNvPr id="12" name="Freeform 11">
            <a:extLst>
              <a:ext uri="{FF2B5EF4-FFF2-40B4-BE49-F238E27FC236}">
                <a16:creationId xmlns:a16="http://schemas.microsoft.com/office/drawing/2014/main" id="{D00BE1C2-B3EE-7E43-56B8-E41E0D5F869C}"/>
              </a:ext>
            </a:extLst>
          </p:cNvPr>
          <p:cNvSpPr/>
          <p:nvPr/>
        </p:nvSpPr>
        <p:spPr>
          <a:xfrm>
            <a:off x="13411201" y="4793673"/>
            <a:ext cx="7609246" cy="5791200"/>
          </a:xfrm>
          <a:custGeom>
            <a:avLst/>
            <a:gdLst>
              <a:gd name="connsiteX0" fmla="*/ 7703127 w 7703127"/>
              <a:gd name="connsiteY0" fmla="*/ 5791200 h 5791200"/>
              <a:gd name="connsiteX1" fmla="*/ 6206836 w 7703127"/>
              <a:gd name="connsiteY1" fmla="*/ 1191491 h 5791200"/>
              <a:gd name="connsiteX2" fmla="*/ 0 w 7703127"/>
              <a:gd name="connsiteY2" fmla="*/ 0 h 5791200"/>
            </a:gdLst>
            <a:ahLst/>
            <a:cxnLst>
              <a:cxn ang="0">
                <a:pos x="connsiteX0" y="connsiteY0"/>
              </a:cxn>
              <a:cxn ang="0">
                <a:pos x="connsiteX1" y="connsiteY1"/>
              </a:cxn>
              <a:cxn ang="0">
                <a:pos x="connsiteX2" y="connsiteY2"/>
              </a:cxn>
            </a:cxnLst>
            <a:rect l="l" t="t" r="r" b="b"/>
            <a:pathLst>
              <a:path w="7703127" h="5791200">
                <a:moveTo>
                  <a:pt x="7703127" y="5791200"/>
                </a:moveTo>
                <a:cubicBezTo>
                  <a:pt x="7596908" y="3973945"/>
                  <a:pt x="7490690" y="2156691"/>
                  <a:pt x="6206836" y="1191491"/>
                </a:cubicBezTo>
                <a:cubicBezTo>
                  <a:pt x="4922982" y="226291"/>
                  <a:pt x="147782" y="277091"/>
                  <a:pt x="0" y="0"/>
                </a:cubicBezTo>
              </a:path>
            </a:pathLst>
          </a:custGeom>
          <a:noFill/>
          <a:ln w="76200" cap="flat">
            <a:solidFill>
              <a:srgbClr val="EF700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3" name="Circle">
            <a:extLst>
              <a:ext uri="{FF2B5EF4-FFF2-40B4-BE49-F238E27FC236}">
                <a16:creationId xmlns:a16="http://schemas.microsoft.com/office/drawing/2014/main" id="{3106EA25-5368-BD54-8BAA-C69737C82B35}"/>
              </a:ext>
            </a:extLst>
          </p:cNvPr>
          <p:cNvSpPr/>
          <p:nvPr/>
        </p:nvSpPr>
        <p:spPr>
          <a:xfrm>
            <a:off x="20549105" y="5196943"/>
            <a:ext cx="273841" cy="27386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 name="Decision Trees">
            <a:extLst>
              <a:ext uri="{FF2B5EF4-FFF2-40B4-BE49-F238E27FC236}">
                <a16:creationId xmlns:a16="http://schemas.microsoft.com/office/drawing/2014/main" id="{0DDA2520-A6FD-EDC7-5E2D-E16EA07DD53E}"/>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iterate>
                                    <p:tmAbs val="0"/>
                                  </p:iterate>
                                  <p:childTnLst>
                                    <p:set>
                                      <p:cBhvr>
                                        <p:cTn id="6" fill="hold"/>
                                        <p:tgtEl>
                                          <p:spTgt spid="1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4" grpId="2"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250F66-69F7-2770-5359-24CD55C35C39}"/>
              </a:ext>
            </a:extLst>
          </p:cNvPr>
          <p:cNvPicPr>
            <a:picLocks noChangeAspect="1"/>
          </p:cNvPicPr>
          <p:nvPr/>
        </p:nvPicPr>
        <p:blipFill>
          <a:blip r:embed="rId3"/>
          <a:stretch>
            <a:fillRect/>
          </a:stretch>
        </p:blipFill>
        <p:spPr>
          <a:xfrm>
            <a:off x="11978312" y="3322969"/>
            <a:ext cx="11028472" cy="8095338"/>
          </a:xfrm>
          <a:prstGeom prst="rect">
            <a:avLst/>
          </a:prstGeom>
        </p:spPr>
      </p:pic>
      <p:grpSp>
        <p:nvGrpSpPr>
          <p:cNvPr id="1647" name="Group"/>
          <p:cNvGrpSpPr/>
          <p:nvPr/>
        </p:nvGrpSpPr>
        <p:grpSpPr>
          <a:xfrm>
            <a:off x="12282041" y="3010784"/>
            <a:ext cx="10714054" cy="8128019"/>
            <a:chOff x="0" y="0"/>
            <a:chExt cx="10714053" cy="8128017"/>
          </a:xfrm>
        </p:grpSpPr>
        <p:sp>
          <p:nvSpPr>
            <p:cNvPr id="1601" name="Line"/>
            <p:cNvSpPr/>
            <p:nvPr/>
          </p:nvSpPr>
          <p:spPr>
            <a:xfrm flipV="1">
              <a:off x="1099766" y="32682"/>
              <a:ext cx="1" cy="809533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02" name="Line"/>
            <p:cNvSpPr/>
            <p:nvPr/>
          </p:nvSpPr>
          <p:spPr>
            <a:xfrm flipH="1" flipV="1">
              <a:off x="373823" y="7546270"/>
              <a:ext cx="10340231"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03" name="Circle"/>
            <p:cNvSpPr/>
            <p:nvPr/>
          </p:nvSpPr>
          <p:spPr>
            <a:xfrm>
              <a:off x="1741906"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4" name="Circle"/>
            <p:cNvSpPr/>
            <p:nvPr/>
          </p:nvSpPr>
          <p:spPr>
            <a:xfrm>
              <a:off x="2621769"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5" name="Circle"/>
            <p:cNvSpPr/>
            <p:nvPr/>
          </p:nvSpPr>
          <p:spPr>
            <a:xfrm>
              <a:off x="2181838" y="578526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6" name="Circle"/>
            <p:cNvSpPr/>
            <p:nvPr/>
          </p:nvSpPr>
          <p:spPr>
            <a:xfrm>
              <a:off x="2181838" y="6687197"/>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7" name="Circle"/>
            <p:cNvSpPr/>
            <p:nvPr/>
          </p:nvSpPr>
          <p:spPr>
            <a:xfrm>
              <a:off x="1718611" y="6161110"/>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8" name="Circle"/>
            <p:cNvSpPr/>
            <p:nvPr/>
          </p:nvSpPr>
          <p:spPr>
            <a:xfrm>
              <a:off x="2269175" y="6236229"/>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9" name="Circle"/>
            <p:cNvSpPr/>
            <p:nvPr/>
          </p:nvSpPr>
          <p:spPr>
            <a:xfrm>
              <a:off x="2819738" y="63242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0" name="Comfort"/>
            <p:cNvSpPr txBox="1"/>
            <p:nvPr/>
          </p:nvSpPr>
          <p:spPr>
            <a:xfrm>
              <a:off x="0" y="118517"/>
              <a:ext cx="1043695" cy="380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Comfort</a:t>
              </a:r>
            </a:p>
          </p:txBody>
        </p:sp>
        <p:sp>
          <p:nvSpPr>
            <p:cNvPr id="1611" name="Fashion"/>
            <p:cNvSpPr txBox="1"/>
            <p:nvPr/>
          </p:nvSpPr>
          <p:spPr>
            <a:xfrm>
              <a:off x="9615873" y="7715884"/>
              <a:ext cx="1011528" cy="380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Fashion</a:t>
              </a:r>
            </a:p>
          </p:txBody>
        </p:sp>
        <p:sp>
          <p:nvSpPr>
            <p:cNvPr id="1612" name="Circle"/>
            <p:cNvSpPr/>
            <p:nvPr/>
          </p:nvSpPr>
          <p:spPr>
            <a:xfrm>
              <a:off x="3912551"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3" name="Circle"/>
            <p:cNvSpPr/>
            <p:nvPr/>
          </p:nvSpPr>
          <p:spPr>
            <a:xfrm>
              <a:off x="4792414"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4" name="Circle"/>
            <p:cNvSpPr/>
            <p:nvPr/>
          </p:nvSpPr>
          <p:spPr>
            <a:xfrm>
              <a:off x="5485976"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5" name="Circle"/>
            <p:cNvSpPr/>
            <p:nvPr/>
          </p:nvSpPr>
          <p:spPr>
            <a:xfrm>
              <a:off x="4352483" y="1203714"/>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6" name="Circle"/>
            <p:cNvSpPr/>
            <p:nvPr/>
          </p:nvSpPr>
          <p:spPr>
            <a:xfrm>
              <a:off x="5709562" y="1751877"/>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7" name="Circle"/>
            <p:cNvSpPr/>
            <p:nvPr/>
          </p:nvSpPr>
          <p:spPr>
            <a:xfrm>
              <a:off x="4792414"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8" name="Circle"/>
            <p:cNvSpPr/>
            <p:nvPr/>
          </p:nvSpPr>
          <p:spPr>
            <a:xfrm>
              <a:off x="4990383" y="840740"/>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9" name="Circle"/>
            <p:cNvSpPr/>
            <p:nvPr/>
          </p:nvSpPr>
          <p:spPr>
            <a:xfrm>
              <a:off x="88367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0" name="Circle"/>
            <p:cNvSpPr/>
            <p:nvPr/>
          </p:nvSpPr>
          <p:spPr>
            <a:xfrm>
              <a:off x="9276675" y="127705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1" name="Circle"/>
            <p:cNvSpPr/>
            <p:nvPr/>
          </p:nvSpPr>
          <p:spPr>
            <a:xfrm>
              <a:off x="9938142" y="199128"/>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2" name="Circle"/>
            <p:cNvSpPr/>
            <p:nvPr/>
          </p:nvSpPr>
          <p:spPr>
            <a:xfrm>
              <a:off x="8836744" y="-1"/>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3" name="Circle"/>
            <p:cNvSpPr/>
            <p:nvPr/>
          </p:nvSpPr>
          <p:spPr>
            <a:xfrm>
              <a:off x="9938142" y="1277052"/>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4" name="Circle"/>
            <p:cNvSpPr/>
            <p:nvPr/>
          </p:nvSpPr>
          <p:spPr>
            <a:xfrm>
              <a:off x="9276675" y="199129"/>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5" name="Circle"/>
            <p:cNvSpPr/>
            <p:nvPr/>
          </p:nvSpPr>
          <p:spPr>
            <a:xfrm>
              <a:off x="94746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6" name="Circle"/>
            <p:cNvSpPr/>
            <p:nvPr/>
          </p:nvSpPr>
          <p:spPr>
            <a:xfrm>
              <a:off x="9104853" y="500771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7" name="Circle"/>
            <p:cNvSpPr/>
            <p:nvPr/>
          </p:nvSpPr>
          <p:spPr>
            <a:xfrm>
              <a:off x="9984716" y="5007713"/>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8" name="Circle"/>
            <p:cNvSpPr/>
            <p:nvPr/>
          </p:nvSpPr>
          <p:spPr>
            <a:xfrm>
              <a:off x="9827373" y="4269376"/>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9" name="Circle"/>
            <p:cNvSpPr/>
            <p:nvPr/>
          </p:nvSpPr>
          <p:spPr>
            <a:xfrm>
              <a:off x="9827373" y="3531039"/>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0" name="Circle"/>
            <p:cNvSpPr/>
            <p:nvPr/>
          </p:nvSpPr>
          <p:spPr>
            <a:xfrm>
              <a:off x="8738404" y="4034155"/>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1" name="Circle"/>
            <p:cNvSpPr/>
            <p:nvPr/>
          </p:nvSpPr>
          <p:spPr>
            <a:xfrm>
              <a:off x="9257007" y="363085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2" name="Circle"/>
            <p:cNvSpPr/>
            <p:nvPr/>
          </p:nvSpPr>
          <p:spPr>
            <a:xfrm>
              <a:off x="9387443" y="450809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3" name="Circle"/>
            <p:cNvSpPr/>
            <p:nvPr/>
          </p:nvSpPr>
          <p:spPr>
            <a:xfrm>
              <a:off x="6095679" y="582073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4" name="Circle"/>
            <p:cNvSpPr/>
            <p:nvPr/>
          </p:nvSpPr>
          <p:spPr>
            <a:xfrm>
              <a:off x="7132060" y="419469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5" name="Circle"/>
            <p:cNvSpPr/>
            <p:nvPr/>
          </p:nvSpPr>
          <p:spPr>
            <a:xfrm>
              <a:off x="7374087" y="582073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6" name="Circle"/>
            <p:cNvSpPr/>
            <p:nvPr/>
          </p:nvSpPr>
          <p:spPr>
            <a:xfrm>
              <a:off x="5847238" y="5089632"/>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7" name="Circle"/>
            <p:cNvSpPr/>
            <p:nvPr/>
          </p:nvSpPr>
          <p:spPr>
            <a:xfrm>
              <a:off x="5131669" y="459375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8" name="Circle"/>
            <p:cNvSpPr/>
            <p:nvPr/>
          </p:nvSpPr>
          <p:spPr>
            <a:xfrm>
              <a:off x="6095679" y="4358534"/>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9" name="Circle"/>
            <p:cNvSpPr/>
            <p:nvPr/>
          </p:nvSpPr>
          <p:spPr>
            <a:xfrm>
              <a:off x="6656741" y="5089632"/>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0" name="Circle"/>
            <p:cNvSpPr/>
            <p:nvPr/>
          </p:nvSpPr>
          <p:spPr>
            <a:xfrm>
              <a:off x="2181837" y="346701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1" name="Circle"/>
            <p:cNvSpPr/>
            <p:nvPr/>
          </p:nvSpPr>
          <p:spPr>
            <a:xfrm>
              <a:off x="3061700" y="346701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2" name="Circle"/>
            <p:cNvSpPr/>
            <p:nvPr/>
          </p:nvSpPr>
          <p:spPr>
            <a:xfrm>
              <a:off x="2181837" y="2895051"/>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3" name="Circle"/>
            <p:cNvSpPr/>
            <p:nvPr/>
          </p:nvSpPr>
          <p:spPr>
            <a:xfrm>
              <a:off x="2621770" y="32910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4" name="Circle"/>
            <p:cNvSpPr/>
            <p:nvPr/>
          </p:nvSpPr>
          <p:spPr>
            <a:xfrm>
              <a:off x="2446103" y="2323091"/>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5" name="Circle"/>
            <p:cNvSpPr/>
            <p:nvPr/>
          </p:nvSpPr>
          <p:spPr>
            <a:xfrm>
              <a:off x="3061700" y="2389086"/>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6" name="Circle"/>
            <p:cNvSpPr/>
            <p:nvPr/>
          </p:nvSpPr>
          <p:spPr>
            <a:xfrm>
              <a:off x="2621770" y="3870316"/>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653" name="support-vector machines are classifiers that divide data by class, aiming to create a margin that’s as wide as possible.…"/>
          <p:cNvSpPr txBox="1"/>
          <p:nvPr/>
        </p:nvSpPr>
        <p:spPr>
          <a:xfrm>
            <a:off x="1377216" y="10534317"/>
            <a:ext cx="10884953" cy="1783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14096" indent="-514096" algn="l" defTabSz="2243271">
              <a:lnSpc>
                <a:spcPct val="120000"/>
              </a:lnSpc>
              <a:buSzPct val="123000"/>
              <a:buChar char="■"/>
              <a:defRPr sz="3128" spc="-62">
                <a:solidFill>
                  <a:srgbClr val="000000"/>
                </a:solidFill>
              </a:defRPr>
            </a:pPr>
            <a:r>
              <a:rPr b="1"/>
              <a:t>support-vector machines</a:t>
            </a:r>
            <a:r>
              <a:t> are classifiers that divide data by class, aiming to create a </a:t>
            </a:r>
            <a:r>
              <a:rPr b="1"/>
              <a:t>margin</a:t>
            </a:r>
            <a:r>
              <a:t> that’s as wide as possible.</a:t>
            </a:r>
          </a:p>
          <a:p>
            <a:pPr marL="514096" indent="-514096" algn="l" defTabSz="2243271">
              <a:lnSpc>
                <a:spcPct val="120000"/>
              </a:lnSpc>
              <a:buSzPct val="123000"/>
              <a:buChar char="■"/>
              <a:defRPr sz="3128" spc="-62">
                <a:solidFill>
                  <a:srgbClr val="000000"/>
                </a:solidFill>
              </a:defRPr>
            </a:pPr>
            <a:r>
              <a:t>They can use non-linear functions</a:t>
            </a:r>
          </a:p>
        </p:txBody>
      </p:sp>
      <p:sp>
        <p:nvSpPr>
          <p:cNvPr id="2" name="Google Shape;403;p55">
            <a:extLst>
              <a:ext uri="{FF2B5EF4-FFF2-40B4-BE49-F238E27FC236}">
                <a16:creationId xmlns:a16="http://schemas.microsoft.com/office/drawing/2014/main" id="{C751351B-EAE3-BEE2-8FBB-17B04F66981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45</a:t>
            </a:fld>
            <a:endParaRPr lang="en" dirty="0">
              <a:solidFill>
                <a:srgbClr val="004C7F"/>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3" name="Equation">
                <a:extLst>
                  <a:ext uri="{FF2B5EF4-FFF2-40B4-BE49-F238E27FC236}">
                    <a16:creationId xmlns:a16="http://schemas.microsoft.com/office/drawing/2014/main" id="{19781A60-65CF-6C53-B4BC-DF6BB5DBDE7E}"/>
                  </a:ext>
                </a:extLst>
              </p:cNvPr>
              <p:cNvSpPr txBox="1"/>
              <p:nvPr/>
            </p:nvSpPr>
            <p:spPr>
              <a:xfrm>
                <a:off x="1492853" y="7070575"/>
                <a:ext cx="9985106" cy="7386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m:rPr>
                          <m:sty m:val="p"/>
                        </m:rPr>
                        <a:rPr lang="en-US" sz="4800" b="0" i="1" smtClean="0">
                          <a:solidFill>
                            <a:srgbClr val="F27100"/>
                          </a:solidFill>
                          <a:latin typeface="Cambria Math" panose="02040503050406030204" pitchFamily="18" charset="0"/>
                        </a:rPr>
                        <m:t>min</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distance</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to</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line</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over</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all</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points</m:t>
                      </m:r>
                      <m:r>
                        <a:rPr lang="en-US" sz="4800" i="1">
                          <a:solidFill>
                            <a:srgbClr val="F27100"/>
                          </a:solidFill>
                          <a:latin typeface="Cambria Math" panose="02040503050406030204" pitchFamily="18" charset="0"/>
                        </a:rPr>
                        <m:t>)</m:t>
                      </m:r>
                    </m:oMath>
                  </m:oMathPara>
                </a14:m>
                <a:endParaRPr sz="4800" dirty="0">
                  <a:solidFill>
                    <a:srgbClr val="F27200"/>
                  </a:solidFill>
                </a:endParaRPr>
              </a:p>
            </p:txBody>
          </p:sp>
        </mc:Choice>
        <mc:Fallback xmlns="">
          <p:sp>
            <p:nvSpPr>
              <p:cNvPr id="3" name="Equation">
                <a:extLst>
                  <a:ext uri="{FF2B5EF4-FFF2-40B4-BE49-F238E27FC236}">
                    <a16:creationId xmlns:a16="http://schemas.microsoft.com/office/drawing/2014/main" id="{19781A60-65CF-6C53-B4BC-DF6BB5DBDE7E}"/>
                  </a:ext>
                </a:extLst>
              </p:cNvPr>
              <p:cNvSpPr txBox="1">
                <a:spLocks noRot="1" noChangeAspect="1" noMove="1" noResize="1" noEditPoints="1" noAdjustHandles="1" noChangeArrowheads="1" noChangeShapeType="1" noTextEdit="1"/>
              </p:cNvSpPr>
              <p:nvPr/>
            </p:nvSpPr>
            <p:spPr>
              <a:xfrm>
                <a:off x="1492853" y="7070575"/>
                <a:ext cx="9985106" cy="738664"/>
              </a:xfrm>
              <a:prstGeom prst="rect">
                <a:avLst/>
              </a:prstGeom>
              <a:blipFill>
                <a:blip r:embed="rId4"/>
                <a:stretch>
                  <a:fillRect t="-3390" r="-127" b="-40678"/>
                </a:stretch>
              </a:blipFill>
              <a:ln w="12700">
                <a:miter lim="400000"/>
              </a:ln>
            </p:spPr>
            <p:txBody>
              <a:bodyPr/>
              <a:lstStyle/>
              <a:p>
                <a:r>
                  <a:rPr lang="en-US">
                    <a:noFill/>
                  </a:rPr>
                  <a:t> </a:t>
                </a:r>
              </a:p>
            </p:txBody>
          </p:sp>
        </mc:Fallback>
      </mc:AlternateContent>
      <p:sp>
        <p:nvSpPr>
          <p:cNvPr id="4" name="We want to make this big!">
            <a:extLst>
              <a:ext uri="{FF2B5EF4-FFF2-40B4-BE49-F238E27FC236}">
                <a16:creationId xmlns:a16="http://schemas.microsoft.com/office/drawing/2014/main" id="{8C66D7E8-58F2-635D-FC29-72F7429620E7}"/>
              </a:ext>
            </a:extLst>
          </p:cNvPr>
          <p:cNvSpPr txBox="1"/>
          <p:nvPr/>
        </p:nvSpPr>
        <p:spPr>
          <a:xfrm>
            <a:off x="3270255" y="7792739"/>
            <a:ext cx="7147866"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rPr dirty="0"/>
              <a:t>We want to make this big!</a:t>
            </a:r>
          </a:p>
        </p:txBody>
      </p:sp>
      <p:grpSp>
        <p:nvGrpSpPr>
          <p:cNvPr id="6" name="Group">
            <a:extLst>
              <a:ext uri="{FF2B5EF4-FFF2-40B4-BE49-F238E27FC236}">
                <a16:creationId xmlns:a16="http://schemas.microsoft.com/office/drawing/2014/main" id="{5B9F843D-511D-0154-B1DC-B20B9B6B6276}"/>
              </a:ext>
            </a:extLst>
          </p:cNvPr>
          <p:cNvGrpSpPr/>
          <p:nvPr/>
        </p:nvGrpSpPr>
        <p:grpSpPr>
          <a:xfrm>
            <a:off x="14760937" y="3284649"/>
            <a:ext cx="416715" cy="1628691"/>
            <a:chOff x="1033845" y="139676"/>
            <a:chExt cx="416715" cy="1628690"/>
          </a:xfrm>
        </p:grpSpPr>
        <p:sp>
          <p:nvSpPr>
            <p:cNvPr id="7" name="even better!">
              <a:extLst>
                <a:ext uri="{FF2B5EF4-FFF2-40B4-BE49-F238E27FC236}">
                  <a16:creationId xmlns:a16="http://schemas.microsoft.com/office/drawing/2014/main" id="{3EDD1C09-C1D2-4BF7-5943-A2B0CBE9942F}"/>
                </a:ext>
              </a:extLst>
            </p:cNvPr>
            <p:cNvSpPr/>
            <p:nvPr/>
          </p:nvSpPr>
          <p:spPr>
            <a:xfrm>
              <a:off x="1450560" y="139676"/>
              <a:ext cx="0" cy="83711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dirty="0"/>
                <a:t>even better!</a:t>
              </a:r>
            </a:p>
          </p:txBody>
        </p:sp>
        <p:pic>
          <p:nvPicPr>
            <p:cNvPr id="8" name="Line Line" descr="Line Line">
              <a:extLst>
                <a:ext uri="{FF2B5EF4-FFF2-40B4-BE49-F238E27FC236}">
                  <a16:creationId xmlns:a16="http://schemas.microsoft.com/office/drawing/2014/main" id="{CD962711-7B49-BBBD-8C85-1328078A16D7}"/>
                </a:ext>
              </a:extLst>
            </p:cNvPr>
            <p:cNvPicPr>
              <a:picLocks/>
            </p:cNvPicPr>
            <p:nvPr/>
          </p:nvPicPr>
          <p:blipFill>
            <a:blip r:embed="rId5"/>
            <a:stretch>
              <a:fillRect/>
            </a:stretch>
          </p:blipFill>
          <p:spPr>
            <a:xfrm rot="6678331">
              <a:off x="634061" y="1009789"/>
              <a:ext cx="1158361" cy="358793"/>
            </a:xfrm>
            <a:prstGeom prst="rect">
              <a:avLst/>
            </a:prstGeom>
            <a:effectLst/>
          </p:spPr>
        </p:pic>
      </p:grpSp>
      <p:sp>
        <p:nvSpPr>
          <p:cNvPr id="11" name="Circle">
            <a:extLst>
              <a:ext uri="{FF2B5EF4-FFF2-40B4-BE49-F238E27FC236}">
                <a16:creationId xmlns:a16="http://schemas.microsoft.com/office/drawing/2014/main" id="{7AC24383-A70C-35CD-E24C-B73B62281032}"/>
              </a:ext>
            </a:extLst>
          </p:cNvPr>
          <p:cNvSpPr/>
          <p:nvPr/>
        </p:nvSpPr>
        <p:spPr>
          <a:xfrm>
            <a:off x="20549105" y="5196943"/>
            <a:ext cx="273841" cy="27386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Freeform 11">
            <a:extLst>
              <a:ext uri="{FF2B5EF4-FFF2-40B4-BE49-F238E27FC236}">
                <a16:creationId xmlns:a16="http://schemas.microsoft.com/office/drawing/2014/main" id="{80C38AF0-50CC-B677-264A-B7E6DD1D8CE6}"/>
              </a:ext>
            </a:extLst>
          </p:cNvPr>
          <p:cNvSpPr/>
          <p:nvPr/>
        </p:nvSpPr>
        <p:spPr>
          <a:xfrm>
            <a:off x="13411201" y="4793673"/>
            <a:ext cx="7609246" cy="5791200"/>
          </a:xfrm>
          <a:custGeom>
            <a:avLst/>
            <a:gdLst>
              <a:gd name="connsiteX0" fmla="*/ 7703127 w 7703127"/>
              <a:gd name="connsiteY0" fmla="*/ 5791200 h 5791200"/>
              <a:gd name="connsiteX1" fmla="*/ 6206836 w 7703127"/>
              <a:gd name="connsiteY1" fmla="*/ 1191491 h 5791200"/>
              <a:gd name="connsiteX2" fmla="*/ 0 w 7703127"/>
              <a:gd name="connsiteY2" fmla="*/ 0 h 5791200"/>
            </a:gdLst>
            <a:ahLst/>
            <a:cxnLst>
              <a:cxn ang="0">
                <a:pos x="connsiteX0" y="connsiteY0"/>
              </a:cxn>
              <a:cxn ang="0">
                <a:pos x="connsiteX1" y="connsiteY1"/>
              </a:cxn>
              <a:cxn ang="0">
                <a:pos x="connsiteX2" y="connsiteY2"/>
              </a:cxn>
            </a:cxnLst>
            <a:rect l="l" t="t" r="r" b="b"/>
            <a:pathLst>
              <a:path w="7703127" h="5791200">
                <a:moveTo>
                  <a:pt x="7703127" y="5791200"/>
                </a:moveTo>
                <a:cubicBezTo>
                  <a:pt x="7596908" y="3973945"/>
                  <a:pt x="7490690" y="2156691"/>
                  <a:pt x="6206836" y="1191491"/>
                </a:cubicBezTo>
                <a:cubicBezTo>
                  <a:pt x="4922982" y="226291"/>
                  <a:pt x="147782" y="277091"/>
                  <a:pt x="0" y="0"/>
                </a:cubicBezTo>
              </a:path>
            </a:pathLst>
          </a:custGeom>
          <a:noFill/>
          <a:ln w="76200" cap="flat">
            <a:solidFill>
              <a:srgbClr val="EF700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3" name="Decision Trees">
            <a:extLst>
              <a:ext uri="{FF2B5EF4-FFF2-40B4-BE49-F238E27FC236}">
                <a16:creationId xmlns:a16="http://schemas.microsoft.com/office/drawing/2014/main" id="{2DAAE5EB-BBAB-0469-57BE-D9C1F3A03F1F}"/>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 grpId="1"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4" name="Image" descr="Image"/>
          <p:cNvPicPr>
            <a:picLocks noChangeAspect="1"/>
          </p:cNvPicPr>
          <p:nvPr/>
        </p:nvPicPr>
        <p:blipFill>
          <a:blip r:embed="rId3"/>
          <a:stretch>
            <a:fillRect/>
          </a:stretch>
        </p:blipFill>
        <p:spPr>
          <a:xfrm>
            <a:off x="4824014" y="3319119"/>
            <a:ext cx="14735972" cy="7077762"/>
          </a:xfrm>
          <a:prstGeom prst="rect">
            <a:avLst/>
          </a:prstGeom>
          <a:ln w="12700">
            <a:miter lim="400000"/>
          </a:ln>
        </p:spPr>
      </p:pic>
      <p:sp>
        <p:nvSpPr>
          <p:cNvPr id="2" name="Google Shape;403;p55">
            <a:extLst>
              <a:ext uri="{FF2B5EF4-FFF2-40B4-BE49-F238E27FC236}">
                <a16:creationId xmlns:a16="http://schemas.microsoft.com/office/drawing/2014/main" id="{D05485CC-E5B4-124B-89E2-21F95637F2F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46</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 grpId="1"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0" name="Image" descr="Image"/>
          <p:cNvPicPr>
            <a:picLocks noChangeAspect="1"/>
          </p:cNvPicPr>
          <p:nvPr/>
        </p:nvPicPr>
        <p:blipFill>
          <a:blip r:embed="rId3"/>
          <a:stretch>
            <a:fillRect/>
          </a:stretch>
        </p:blipFill>
        <p:spPr>
          <a:xfrm>
            <a:off x="4824014" y="1832558"/>
            <a:ext cx="14735972" cy="7077762"/>
          </a:xfrm>
          <a:prstGeom prst="rect">
            <a:avLst/>
          </a:prstGeom>
          <a:ln w="12700">
            <a:miter lim="400000"/>
          </a:ln>
        </p:spPr>
      </p:pic>
      <p:grpSp>
        <p:nvGrpSpPr>
          <p:cNvPr id="1685" name="Group"/>
          <p:cNvGrpSpPr/>
          <p:nvPr/>
        </p:nvGrpSpPr>
        <p:grpSpPr>
          <a:xfrm>
            <a:off x="5052355" y="9194268"/>
            <a:ext cx="10110875" cy="609776"/>
            <a:chOff x="0" y="0"/>
            <a:chExt cx="10110874" cy="609774"/>
          </a:xfrm>
        </p:grpSpPr>
        <p:sp>
          <p:nvSpPr>
            <p:cNvPr id="1681" name="“unalloyed complements”"/>
            <p:cNvSpPr txBox="1"/>
            <p:nvPr/>
          </p:nvSpPr>
          <p:spPr>
            <a:xfrm>
              <a:off x="0" y="-1"/>
              <a:ext cx="5058411"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t>“unalloyed complements”</a:t>
              </a:r>
            </a:p>
          </p:txBody>
        </p:sp>
        <p:pic>
          <p:nvPicPr>
            <p:cNvPr id="1682" name="Line Line" descr="Line Line"/>
            <p:cNvPicPr>
              <a:picLocks/>
            </p:cNvPicPr>
            <p:nvPr/>
          </p:nvPicPr>
          <p:blipFill>
            <a:blip r:embed="rId4"/>
            <a:stretch>
              <a:fillRect/>
            </a:stretch>
          </p:blipFill>
          <p:spPr>
            <a:xfrm>
              <a:off x="6280047" y="102428"/>
              <a:ext cx="1424958" cy="405591"/>
            </a:xfrm>
            <a:prstGeom prst="rect">
              <a:avLst/>
            </a:prstGeom>
            <a:effectLst/>
          </p:spPr>
        </p:pic>
        <p:sp>
          <p:nvSpPr>
            <p:cNvPr id="1684" name="Spam"/>
            <p:cNvSpPr txBox="1"/>
            <p:nvPr/>
          </p:nvSpPr>
          <p:spPr>
            <a:xfrm>
              <a:off x="8871735" y="-1"/>
              <a:ext cx="1239140"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grpSp>
        <p:nvGrpSpPr>
          <p:cNvPr id="1690" name="Group"/>
          <p:cNvGrpSpPr/>
          <p:nvPr/>
        </p:nvGrpSpPr>
        <p:grpSpPr>
          <a:xfrm>
            <a:off x="5039016" y="10087991"/>
            <a:ext cx="10137553" cy="609776"/>
            <a:chOff x="0" y="0"/>
            <a:chExt cx="10137552" cy="609774"/>
          </a:xfrm>
        </p:grpSpPr>
        <p:sp>
          <p:nvSpPr>
            <p:cNvPr id="1686" name="“$100,000 dollars”"/>
            <p:cNvSpPr txBox="1"/>
            <p:nvPr/>
          </p:nvSpPr>
          <p:spPr>
            <a:xfrm>
              <a:off x="0" y="-1"/>
              <a:ext cx="3607131"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t>“$100,000 dollars”</a:t>
              </a:r>
            </a:p>
          </p:txBody>
        </p:sp>
        <p:pic>
          <p:nvPicPr>
            <p:cNvPr id="1687" name="Line Line" descr="Line Line"/>
            <p:cNvPicPr>
              <a:picLocks/>
            </p:cNvPicPr>
            <p:nvPr/>
          </p:nvPicPr>
          <p:blipFill>
            <a:blip r:embed="rId4"/>
            <a:stretch>
              <a:fillRect/>
            </a:stretch>
          </p:blipFill>
          <p:spPr>
            <a:xfrm>
              <a:off x="6334180" y="101755"/>
              <a:ext cx="1424957" cy="405591"/>
            </a:xfrm>
            <a:prstGeom prst="rect">
              <a:avLst/>
            </a:prstGeom>
            <a:effectLst/>
          </p:spPr>
        </p:pic>
        <p:sp>
          <p:nvSpPr>
            <p:cNvPr id="1689" name="Spam"/>
            <p:cNvSpPr txBox="1"/>
            <p:nvPr/>
          </p:nvSpPr>
          <p:spPr>
            <a:xfrm>
              <a:off x="8898413" y="-1"/>
              <a:ext cx="1239140"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grpSp>
        <p:nvGrpSpPr>
          <p:cNvPr id="1695" name="Group"/>
          <p:cNvGrpSpPr/>
          <p:nvPr/>
        </p:nvGrpSpPr>
        <p:grpSpPr>
          <a:xfrm>
            <a:off x="5039016" y="10981715"/>
            <a:ext cx="10137553" cy="609776"/>
            <a:chOff x="0" y="0"/>
            <a:chExt cx="10137552" cy="609774"/>
          </a:xfrm>
        </p:grpSpPr>
        <p:sp>
          <p:nvSpPr>
            <p:cNvPr id="1691" name="“relative dying of cancer”"/>
            <p:cNvSpPr txBox="1"/>
            <p:nvPr/>
          </p:nvSpPr>
          <p:spPr>
            <a:xfrm>
              <a:off x="0" y="-1"/>
              <a:ext cx="4921962"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t>“relative dying of cancer”</a:t>
              </a:r>
            </a:p>
          </p:txBody>
        </p:sp>
        <p:pic>
          <p:nvPicPr>
            <p:cNvPr id="1692" name="Line Line" descr="Line Line"/>
            <p:cNvPicPr>
              <a:picLocks/>
            </p:cNvPicPr>
            <p:nvPr/>
          </p:nvPicPr>
          <p:blipFill>
            <a:blip r:embed="rId4"/>
            <a:stretch>
              <a:fillRect/>
            </a:stretch>
          </p:blipFill>
          <p:spPr>
            <a:xfrm>
              <a:off x="6306725" y="101756"/>
              <a:ext cx="1424958" cy="405591"/>
            </a:xfrm>
            <a:prstGeom prst="rect">
              <a:avLst/>
            </a:prstGeom>
            <a:effectLst/>
          </p:spPr>
        </p:pic>
        <p:sp>
          <p:nvSpPr>
            <p:cNvPr id="1694" name="Spam"/>
            <p:cNvSpPr txBox="1"/>
            <p:nvPr/>
          </p:nvSpPr>
          <p:spPr>
            <a:xfrm>
              <a:off x="8898413" y="-1"/>
              <a:ext cx="1239140"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sp>
        <p:nvSpPr>
          <p:cNvPr id="2" name="Google Shape;403;p55">
            <a:extLst>
              <a:ext uri="{FF2B5EF4-FFF2-40B4-BE49-F238E27FC236}">
                <a16:creationId xmlns:a16="http://schemas.microsoft.com/office/drawing/2014/main" id="{6B26320A-CAB8-BCB7-7A49-F5CE0B53B711}"/>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47</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 grpId="1" animBg="1" advAuto="0"/>
      <p:bldP spid="1690" grpId="2" animBg="1" advAuto="0"/>
      <p:bldP spid="1695" grpId="3"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5" name="Group"/>
          <p:cNvGrpSpPr/>
          <p:nvPr/>
        </p:nvGrpSpPr>
        <p:grpSpPr>
          <a:xfrm>
            <a:off x="5052355" y="5659389"/>
            <a:ext cx="10110875" cy="609775"/>
            <a:chOff x="0" y="0"/>
            <a:chExt cx="10110874" cy="609774"/>
          </a:xfrm>
        </p:grpSpPr>
        <p:sp>
          <p:nvSpPr>
            <p:cNvPr id="1701" name="“unalloyed complements”"/>
            <p:cNvSpPr txBox="1"/>
            <p:nvPr/>
          </p:nvSpPr>
          <p:spPr>
            <a:xfrm>
              <a:off x="0" y="-1"/>
              <a:ext cx="5058411"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t>“unalloyed complements”</a:t>
              </a:r>
            </a:p>
          </p:txBody>
        </p:sp>
        <p:pic>
          <p:nvPicPr>
            <p:cNvPr id="1702" name="Line Line" descr="Line Line"/>
            <p:cNvPicPr>
              <a:picLocks/>
            </p:cNvPicPr>
            <p:nvPr/>
          </p:nvPicPr>
          <p:blipFill>
            <a:blip r:embed="rId3"/>
            <a:stretch>
              <a:fillRect/>
            </a:stretch>
          </p:blipFill>
          <p:spPr>
            <a:xfrm>
              <a:off x="6280047" y="102428"/>
              <a:ext cx="1424958" cy="405591"/>
            </a:xfrm>
            <a:prstGeom prst="rect">
              <a:avLst/>
            </a:prstGeom>
            <a:effectLst/>
          </p:spPr>
        </p:pic>
        <p:sp>
          <p:nvSpPr>
            <p:cNvPr id="1704" name="Spam"/>
            <p:cNvSpPr txBox="1"/>
            <p:nvPr/>
          </p:nvSpPr>
          <p:spPr>
            <a:xfrm>
              <a:off x="8871735" y="-1"/>
              <a:ext cx="1239140"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grpSp>
        <p:nvGrpSpPr>
          <p:cNvPr id="1710" name="Group"/>
          <p:cNvGrpSpPr/>
          <p:nvPr/>
        </p:nvGrpSpPr>
        <p:grpSpPr>
          <a:xfrm>
            <a:off x="5039016" y="6553112"/>
            <a:ext cx="10137553" cy="609776"/>
            <a:chOff x="0" y="0"/>
            <a:chExt cx="10137552" cy="609774"/>
          </a:xfrm>
        </p:grpSpPr>
        <p:sp>
          <p:nvSpPr>
            <p:cNvPr id="1706" name="“$100,000 dollars”"/>
            <p:cNvSpPr txBox="1"/>
            <p:nvPr/>
          </p:nvSpPr>
          <p:spPr>
            <a:xfrm>
              <a:off x="0" y="-1"/>
              <a:ext cx="3607131"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t>“$100,000 dollars”</a:t>
              </a:r>
            </a:p>
          </p:txBody>
        </p:sp>
        <p:pic>
          <p:nvPicPr>
            <p:cNvPr id="1707" name="Line Line" descr="Line Line"/>
            <p:cNvPicPr>
              <a:picLocks/>
            </p:cNvPicPr>
            <p:nvPr/>
          </p:nvPicPr>
          <p:blipFill>
            <a:blip r:embed="rId3"/>
            <a:stretch>
              <a:fillRect/>
            </a:stretch>
          </p:blipFill>
          <p:spPr>
            <a:xfrm>
              <a:off x="6334180" y="101755"/>
              <a:ext cx="1424957" cy="405591"/>
            </a:xfrm>
            <a:prstGeom prst="rect">
              <a:avLst/>
            </a:prstGeom>
            <a:effectLst/>
          </p:spPr>
        </p:pic>
        <p:sp>
          <p:nvSpPr>
            <p:cNvPr id="1709" name="Spam"/>
            <p:cNvSpPr txBox="1"/>
            <p:nvPr/>
          </p:nvSpPr>
          <p:spPr>
            <a:xfrm>
              <a:off x="8898413" y="-1"/>
              <a:ext cx="1239140"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grpSp>
        <p:nvGrpSpPr>
          <p:cNvPr id="1715" name="Group"/>
          <p:cNvGrpSpPr/>
          <p:nvPr/>
        </p:nvGrpSpPr>
        <p:grpSpPr>
          <a:xfrm>
            <a:off x="5039016" y="7446836"/>
            <a:ext cx="10137553" cy="609775"/>
            <a:chOff x="0" y="0"/>
            <a:chExt cx="10137552" cy="609774"/>
          </a:xfrm>
        </p:grpSpPr>
        <p:sp>
          <p:nvSpPr>
            <p:cNvPr id="1711" name="“relative dying of cancer”"/>
            <p:cNvSpPr txBox="1"/>
            <p:nvPr/>
          </p:nvSpPr>
          <p:spPr>
            <a:xfrm>
              <a:off x="0" y="-1"/>
              <a:ext cx="4921962"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t>“relative dying of cancer”</a:t>
              </a:r>
            </a:p>
          </p:txBody>
        </p:sp>
        <p:pic>
          <p:nvPicPr>
            <p:cNvPr id="1712" name="Line Line" descr="Line Line"/>
            <p:cNvPicPr>
              <a:picLocks/>
            </p:cNvPicPr>
            <p:nvPr/>
          </p:nvPicPr>
          <p:blipFill>
            <a:blip r:embed="rId3"/>
            <a:stretch>
              <a:fillRect/>
            </a:stretch>
          </p:blipFill>
          <p:spPr>
            <a:xfrm>
              <a:off x="6306725" y="101756"/>
              <a:ext cx="1424958" cy="405591"/>
            </a:xfrm>
            <a:prstGeom prst="rect">
              <a:avLst/>
            </a:prstGeom>
            <a:effectLst/>
          </p:spPr>
        </p:pic>
        <p:sp>
          <p:nvSpPr>
            <p:cNvPr id="1714" name="Spam"/>
            <p:cNvSpPr txBox="1"/>
            <p:nvPr/>
          </p:nvSpPr>
          <p:spPr>
            <a:xfrm>
              <a:off x="8898413" y="-1"/>
              <a:ext cx="1239140" cy="609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sp>
        <p:nvSpPr>
          <p:cNvPr id="1716" name="IF we have this"/>
          <p:cNvSpPr txBox="1"/>
          <p:nvPr/>
        </p:nvSpPr>
        <p:spPr>
          <a:xfrm>
            <a:off x="5128542" y="5101129"/>
            <a:ext cx="2281734"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chemeClr val="accent4">
                    <a:hueOff val="-1247790"/>
                    <a:lumOff val="-12326"/>
                  </a:schemeClr>
                </a:solidFill>
              </a:defRPr>
            </a:lvl1pPr>
          </a:lstStyle>
          <a:p>
            <a:r>
              <a:t>IF we have this</a:t>
            </a:r>
          </a:p>
        </p:txBody>
      </p:sp>
      <p:sp>
        <p:nvSpPr>
          <p:cNvPr id="1717" name="we get this"/>
          <p:cNvSpPr txBox="1"/>
          <p:nvPr/>
        </p:nvSpPr>
        <p:spPr>
          <a:xfrm>
            <a:off x="14487213" y="5101129"/>
            <a:ext cx="1705661"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chemeClr val="accent4">
                    <a:hueOff val="-1247790"/>
                    <a:lumOff val="-12326"/>
                  </a:schemeClr>
                </a:solidFill>
              </a:defRPr>
            </a:lvl1pPr>
          </a:lstStyle>
          <a:p>
            <a:r>
              <a:t>we get this</a:t>
            </a:r>
          </a:p>
        </p:txBody>
      </p:sp>
      <p:sp>
        <p:nvSpPr>
          <p:cNvPr id="2" name="Google Shape;403;p55">
            <a:extLst>
              <a:ext uri="{FF2B5EF4-FFF2-40B4-BE49-F238E27FC236}">
                <a16:creationId xmlns:a16="http://schemas.microsoft.com/office/drawing/2014/main" id="{6F0C4F40-79C2-C20E-74F6-5CB93AEBC5C1}"/>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48</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6" grpId="1" animBg="1" advAuto="0"/>
      <p:bldP spid="1717" grpId="2"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 name="we get this"/>
          <p:cNvSpPr txBox="1"/>
          <p:nvPr/>
        </p:nvSpPr>
        <p:spPr>
          <a:xfrm>
            <a:off x="7454549" y="6373199"/>
            <a:ext cx="3893783"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4">
                    <a:hueOff val="-1247790"/>
                    <a:lumOff val="-12326"/>
                  </a:schemeClr>
                </a:solidFill>
              </a:defRPr>
            </a:lvl1pPr>
          </a:lstStyle>
          <a:p>
            <a:r>
              <a:t>we get this</a:t>
            </a:r>
          </a:p>
        </p:txBody>
      </p:sp>
      <p:sp>
        <p:nvSpPr>
          <p:cNvPr id="1724" name="IF we have this"/>
          <p:cNvSpPr txBox="1"/>
          <p:nvPr/>
        </p:nvSpPr>
        <p:spPr>
          <a:xfrm>
            <a:off x="11464989" y="6373199"/>
            <a:ext cx="5261954"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4">
                    <a:hueOff val="-1247790"/>
                    <a:lumOff val="-12326"/>
                  </a:schemeClr>
                </a:solidFill>
              </a:defRPr>
            </a:lvl1pPr>
          </a:lstStyle>
          <a:p>
            <a:r>
              <a:t>IF we have this</a:t>
            </a:r>
          </a:p>
        </p:txBody>
      </p:sp>
      <p:sp>
        <p:nvSpPr>
          <p:cNvPr id="2" name="Google Shape;403;p55">
            <a:extLst>
              <a:ext uri="{FF2B5EF4-FFF2-40B4-BE49-F238E27FC236}">
                <a16:creationId xmlns:a16="http://schemas.microsoft.com/office/drawing/2014/main" id="{4627EA43-EA32-29B2-0AAA-AD5DCB706F57}"/>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49</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ecision Trees"/>
          <p:cNvSpPr txBox="1"/>
          <p:nvPr/>
        </p:nvSpPr>
        <p:spPr>
          <a:xfrm>
            <a:off x="6835858" y="3707702"/>
            <a:ext cx="10712283" cy="6300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1633687">
              <a:defRPr sz="20100" b="1" spc="-402">
                <a:solidFill>
                  <a:schemeClr val="accent2">
                    <a:hueOff val="192982"/>
                    <a:satOff val="17755"/>
                    <a:lumOff val="-28483"/>
                  </a:schemeClr>
                </a:solidFill>
              </a:defRPr>
            </a:lvl1pPr>
          </a:lstStyle>
          <a:p>
            <a:r>
              <a:rPr dirty="0">
                <a:solidFill>
                  <a:srgbClr val="004C7F"/>
                </a:solidFill>
              </a:rPr>
              <a:t>Decision Trees</a:t>
            </a:r>
          </a:p>
        </p:txBody>
      </p:sp>
      <p:sp>
        <p:nvSpPr>
          <p:cNvPr id="2" name="Google Shape;403;p55">
            <a:extLst>
              <a:ext uri="{FF2B5EF4-FFF2-40B4-BE49-F238E27FC236}">
                <a16:creationId xmlns:a16="http://schemas.microsoft.com/office/drawing/2014/main" id="{2E3F929B-02E3-7DC4-A1A5-CAC27943649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28" name="Equation"/>
              <p:cNvSpPr txBox="1"/>
              <p:nvPr/>
            </p:nvSpPr>
            <p:spPr>
              <a:xfrm>
                <a:off x="10803565" y="6737651"/>
                <a:ext cx="2776870" cy="136192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12200" i="1">
                          <a:solidFill>
                            <a:srgbClr val="000000"/>
                          </a:solidFill>
                          <a:latin typeface="Cambria Math" panose="02040503050406030204" pitchFamily="18" charset="0"/>
                        </a:rPr>
                        <m:t>𝐴</m:t>
                      </m:r>
                      <m:r>
                        <a:rPr sz="12200" i="1">
                          <a:solidFill>
                            <a:srgbClr val="000000"/>
                          </a:solidFill>
                          <a:latin typeface="Cambria Math" panose="02040503050406030204" pitchFamily="18" charset="0"/>
                        </a:rPr>
                        <m:t>|</m:t>
                      </m:r>
                      <m:r>
                        <a:rPr sz="12200" i="1">
                          <a:solidFill>
                            <a:srgbClr val="000000"/>
                          </a:solidFill>
                          <a:latin typeface="Cambria Math" panose="02040503050406030204" pitchFamily="18" charset="0"/>
                        </a:rPr>
                        <m:t>𝐵</m:t>
                      </m:r>
                    </m:oMath>
                  </m:oMathPara>
                </a14:m>
                <a:endParaRPr sz="12200"/>
              </a:p>
            </p:txBody>
          </p:sp>
        </mc:Choice>
        <mc:Fallback xmlns="">
          <p:sp>
            <p:nvSpPr>
              <p:cNvPr id="1728" name="Equation"/>
              <p:cNvSpPr txBox="1">
                <a:spLocks noRot="1" noChangeAspect="1" noMove="1" noResize="1" noEditPoints="1" noAdjustHandles="1" noChangeArrowheads="1" noChangeShapeType="1" noTextEdit="1"/>
              </p:cNvSpPr>
              <p:nvPr/>
            </p:nvSpPr>
            <p:spPr>
              <a:xfrm>
                <a:off x="10803565" y="6737651"/>
                <a:ext cx="2776870" cy="1361924"/>
              </a:xfrm>
              <a:prstGeom prst="rect">
                <a:avLst/>
              </a:prstGeom>
              <a:blipFill>
                <a:blip r:embed="rId3"/>
                <a:stretch>
                  <a:fillRect l="-14545" r="-12727" b="-87037"/>
                </a:stretch>
              </a:blipFill>
              <a:ln w="12700">
                <a:miter lim="400000"/>
              </a:ln>
            </p:spPr>
            <p:txBody>
              <a:bodyPr/>
              <a:lstStyle/>
              <a:p>
                <a:r>
                  <a:rPr lang="en-US">
                    <a:noFill/>
                  </a:rPr>
                  <a:t> </a:t>
                </a:r>
              </a:p>
            </p:txBody>
          </p:sp>
        </mc:Fallback>
      </mc:AlternateContent>
      <p:sp>
        <p:nvSpPr>
          <p:cNvPr id="1729" name="we get this"/>
          <p:cNvSpPr txBox="1"/>
          <p:nvPr/>
        </p:nvSpPr>
        <p:spPr>
          <a:xfrm>
            <a:off x="8343549" y="5357199"/>
            <a:ext cx="3893783"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4">
                    <a:hueOff val="-1247790"/>
                    <a:lumOff val="-12326"/>
                  </a:schemeClr>
                </a:solidFill>
              </a:defRPr>
            </a:lvl1pPr>
          </a:lstStyle>
          <a:p>
            <a:r>
              <a:t>we get this</a:t>
            </a:r>
          </a:p>
        </p:txBody>
      </p:sp>
      <p:sp>
        <p:nvSpPr>
          <p:cNvPr id="1730" name="IF we have this"/>
          <p:cNvSpPr txBox="1"/>
          <p:nvPr/>
        </p:nvSpPr>
        <p:spPr>
          <a:xfrm>
            <a:off x="12353989" y="5357199"/>
            <a:ext cx="5261954"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4">
                    <a:hueOff val="-1247790"/>
                    <a:lumOff val="-12326"/>
                  </a:schemeClr>
                </a:solidFill>
              </a:defRPr>
            </a:lvl1pPr>
          </a:lstStyle>
          <a:p>
            <a:r>
              <a:t>IF we have this</a:t>
            </a:r>
          </a:p>
        </p:txBody>
      </p:sp>
      <p:sp>
        <p:nvSpPr>
          <p:cNvPr id="2" name="Google Shape;403;p55">
            <a:extLst>
              <a:ext uri="{FF2B5EF4-FFF2-40B4-BE49-F238E27FC236}">
                <a16:creationId xmlns:a16="http://schemas.microsoft.com/office/drawing/2014/main" id="{860B00B6-F0CA-EA78-D17C-2F9A85DDAAF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50</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6" name="Equation"/>
              <p:cNvSpPr txBox="1"/>
              <p:nvPr/>
            </p:nvSpPr>
            <p:spPr>
              <a:xfrm>
                <a:off x="10803565" y="6737651"/>
                <a:ext cx="2776870" cy="136192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12200" i="1">
                          <a:solidFill>
                            <a:srgbClr val="FF0000"/>
                          </a:solidFill>
                          <a:latin typeface="Cambria Math" panose="02040503050406030204" pitchFamily="18" charset="0"/>
                        </a:rPr>
                        <m:t>𝐴</m:t>
                      </m:r>
                      <m:r>
                        <a:rPr sz="12200" i="1">
                          <a:solidFill>
                            <a:srgbClr val="000000"/>
                          </a:solidFill>
                          <a:latin typeface="Cambria Math" panose="02040503050406030204" pitchFamily="18" charset="0"/>
                        </a:rPr>
                        <m:t>|</m:t>
                      </m:r>
                      <m:r>
                        <a:rPr sz="12200" i="1">
                          <a:solidFill>
                            <a:srgbClr val="0000FF"/>
                          </a:solidFill>
                          <a:latin typeface="Cambria Math" panose="02040503050406030204" pitchFamily="18" charset="0"/>
                        </a:rPr>
                        <m:t>𝐵</m:t>
                      </m:r>
                    </m:oMath>
                  </m:oMathPara>
                </a14:m>
                <a:endParaRPr sz="12200"/>
              </a:p>
            </p:txBody>
          </p:sp>
        </mc:Choice>
        <mc:Fallback xmlns="">
          <p:sp>
            <p:nvSpPr>
              <p:cNvPr id="1736" name="Equation"/>
              <p:cNvSpPr txBox="1">
                <a:spLocks noRot="1" noChangeAspect="1" noMove="1" noResize="1" noEditPoints="1" noAdjustHandles="1" noChangeArrowheads="1" noChangeShapeType="1" noTextEdit="1"/>
              </p:cNvSpPr>
              <p:nvPr/>
            </p:nvSpPr>
            <p:spPr>
              <a:xfrm>
                <a:off x="10803565" y="6737651"/>
                <a:ext cx="2776870" cy="1361924"/>
              </a:xfrm>
              <a:prstGeom prst="rect">
                <a:avLst/>
              </a:prstGeom>
              <a:blipFill>
                <a:blip r:embed="rId2"/>
                <a:stretch>
                  <a:fillRect l="-14545" r="-12727" b="-87037"/>
                </a:stretch>
              </a:blipFill>
              <a:ln w="12700">
                <a:miter lim="400000"/>
              </a:ln>
            </p:spPr>
            <p:txBody>
              <a:bodyPr/>
              <a:lstStyle/>
              <a:p>
                <a:r>
                  <a:rPr lang="en-US">
                    <a:noFill/>
                  </a:rPr>
                  <a:t> </a:t>
                </a:r>
              </a:p>
            </p:txBody>
          </p:sp>
        </mc:Fallback>
      </mc:AlternateContent>
      <p:sp>
        <p:nvSpPr>
          <p:cNvPr id="1737" name="Is Spam…"/>
          <p:cNvSpPr txBox="1"/>
          <p:nvPr/>
        </p:nvSpPr>
        <p:spPr>
          <a:xfrm>
            <a:off x="9945585" y="9538112"/>
            <a:ext cx="4492830" cy="1256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93699" indent="-393699" algn="l">
              <a:buSzPct val="123000"/>
              <a:buChar char="-"/>
              <a:defRPr sz="3800" b="1">
                <a:solidFill>
                  <a:schemeClr val="accent5">
                    <a:hueOff val="-82419"/>
                    <a:satOff val="-9513"/>
                    <a:lumOff val="-16343"/>
                  </a:schemeClr>
                </a:solidFill>
              </a:defRPr>
            </a:pPr>
            <a:r>
              <a:t>Is Spam</a:t>
            </a:r>
          </a:p>
          <a:p>
            <a:pPr marL="393699" indent="-393699" algn="l">
              <a:buSzPct val="123000"/>
              <a:buChar char="-"/>
              <a:defRPr sz="3800" b="1">
                <a:solidFill>
                  <a:schemeClr val="accent1">
                    <a:hueOff val="114395"/>
                    <a:lumOff val="-24975"/>
                  </a:schemeClr>
                </a:solidFill>
              </a:defRPr>
            </a:pPr>
            <a:r>
              <a:t>“Nigerian Prince”</a:t>
            </a:r>
          </a:p>
        </p:txBody>
      </p:sp>
      <p:sp>
        <p:nvSpPr>
          <p:cNvPr id="1738" name="we get this"/>
          <p:cNvSpPr txBox="1"/>
          <p:nvPr/>
        </p:nvSpPr>
        <p:spPr>
          <a:xfrm>
            <a:off x="8343549" y="5357199"/>
            <a:ext cx="3893783"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5">
                    <a:hueOff val="-82419"/>
                    <a:satOff val="-9513"/>
                    <a:lumOff val="-16343"/>
                  </a:schemeClr>
                </a:solidFill>
              </a:defRPr>
            </a:lvl1pPr>
          </a:lstStyle>
          <a:p>
            <a:r>
              <a:t>we get this</a:t>
            </a:r>
          </a:p>
        </p:txBody>
      </p:sp>
      <p:sp>
        <p:nvSpPr>
          <p:cNvPr id="1739" name="IF we have this"/>
          <p:cNvSpPr txBox="1"/>
          <p:nvPr/>
        </p:nvSpPr>
        <p:spPr>
          <a:xfrm>
            <a:off x="12353989" y="5357199"/>
            <a:ext cx="5261954"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1">
                    <a:lumOff val="-13575"/>
                  </a:schemeClr>
                </a:solidFill>
              </a:defRPr>
            </a:lvl1pPr>
          </a:lstStyle>
          <a:p>
            <a:r>
              <a:t>IF we have this</a:t>
            </a:r>
          </a:p>
        </p:txBody>
      </p:sp>
      <p:sp>
        <p:nvSpPr>
          <p:cNvPr id="2" name="Google Shape;403;p55">
            <a:extLst>
              <a:ext uri="{FF2B5EF4-FFF2-40B4-BE49-F238E27FC236}">
                <a16:creationId xmlns:a16="http://schemas.microsoft.com/office/drawing/2014/main" id="{44517664-2E02-EAFD-A8AD-33992574FE1E}"/>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51</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7" grpId="1" build="p" bldLvl="5"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3" name="Equation"/>
              <p:cNvSpPr txBox="1"/>
              <p:nvPr/>
            </p:nvSpPr>
            <p:spPr>
              <a:xfrm>
                <a:off x="5868073" y="6791007"/>
                <a:ext cx="13777609" cy="139213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12200" i="1">
                          <a:solidFill>
                            <a:srgbClr val="FF0000"/>
                          </a:solidFill>
                          <a:latin typeface="Cambria Math" panose="02040503050406030204" pitchFamily="18" charset="0"/>
                        </a:rPr>
                        <m:t>𝑠𝑝𝑎𝑚</m:t>
                      </m:r>
                      <m:r>
                        <a:rPr sz="12200" i="1">
                          <a:solidFill>
                            <a:srgbClr val="000000"/>
                          </a:solidFill>
                          <a:latin typeface="Cambria Math" panose="02040503050406030204" pitchFamily="18" charset="0"/>
                        </a:rPr>
                        <m:t>|</m:t>
                      </m:r>
                      <m:r>
                        <a:rPr sz="12200" i="1">
                          <a:solidFill>
                            <a:srgbClr val="0000FF"/>
                          </a:solidFill>
                          <a:latin typeface="Cambria Math" panose="02040503050406030204" pitchFamily="18" charset="0"/>
                        </a:rPr>
                        <m:t>𝑛𝑖𝑔𝑒𝑟𝑖𝑎𝑛𝑝𝑟𝑖𝑛𝑐𝑒</m:t>
                      </m:r>
                    </m:oMath>
                  </m:oMathPara>
                </a14:m>
                <a:endParaRPr sz="12200"/>
              </a:p>
            </p:txBody>
          </p:sp>
        </mc:Choice>
        <mc:Fallback xmlns="">
          <p:sp>
            <p:nvSpPr>
              <p:cNvPr id="1743" name="Equation"/>
              <p:cNvSpPr txBox="1">
                <a:spLocks noRot="1" noChangeAspect="1" noMove="1" noResize="1" noEditPoints="1" noAdjustHandles="1" noChangeArrowheads="1" noChangeShapeType="1" noTextEdit="1"/>
              </p:cNvSpPr>
              <p:nvPr/>
            </p:nvSpPr>
            <p:spPr>
              <a:xfrm>
                <a:off x="5868073" y="6791007"/>
                <a:ext cx="13777609" cy="1392137"/>
              </a:xfrm>
              <a:prstGeom prst="rect">
                <a:avLst/>
              </a:prstGeom>
              <a:blipFill>
                <a:blip r:embed="rId2"/>
                <a:stretch>
                  <a:fillRect l="-3867" r="-12247" b="-81982"/>
                </a:stretch>
              </a:blipFill>
              <a:ln w="12700">
                <a:miter lim="400000"/>
              </a:ln>
            </p:spPr>
            <p:txBody>
              <a:bodyPr/>
              <a:lstStyle/>
              <a:p>
                <a:r>
                  <a:rPr lang="en-US">
                    <a:noFill/>
                  </a:rPr>
                  <a:t> </a:t>
                </a:r>
              </a:p>
            </p:txBody>
          </p:sp>
        </mc:Fallback>
      </mc:AlternateContent>
      <p:sp>
        <p:nvSpPr>
          <p:cNvPr id="1744" name="we get this"/>
          <p:cNvSpPr txBox="1"/>
          <p:nvPr/>
        </p:nvSpPr>
        <p:spPr>
          <a:xfrm>
            <a:off x="6298849" y="5357199"/>
            <a:ext cx="3893783"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5">
                    <a:hueOff val="-82419"/>
                    <a:satOff val="-9513"/>
                    <a:lumOff val="-16343"/>
                  </a:schemeClr>
                </a:solidFill>
              </a:defRPr>
            </a:lvl1pPr>
          </a:lstStyle>
          <a:p>
            <a:r>
              <a:t>we get this</a:t>
            </a:r>
          </a:p>
        </p:txBody>
      </p:sp>
      <p:sp>
        <p:nvSpPr>
          <p:cNvPr id="1745" name="IF we have this"/>
          <p:cNvSpPr txBox="1"/>
          <p:nvPr/>
        </p:nvSpPr>
        <p:spPr>
          <a:xfrm>
            <a:off x="10309289" y="5357199"/>
            <a:ext cx="5261954"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1">
                    <a:lumOff val="-13575"/>
                  </a:schemeClr>
                </a:solidFill>
              </a:defRPr>
            </a:lvl1pPr>
          </a:lstStyle>
          <a:p>
            <a:r>
              <a:t>IF we have this</a:t>
            </a:r>
          </a:p>
        </p:txBody>
      </p:sp>
      <p:sp>
        <p:nvSpPr>
          <p:cNvPr id="2" name="Google Shape;403;p55">
            <a:extLst>
              <a:ext uri="{FF2B5EF4-FFF2-40B4-BE49-F238E27FC236}">
                <a16:creationId xmlns:a16="http://schemas.microsoft.com/office/drawing/2014/main" id="{DB952EBB-EABE-D3C7-197C-61F96241284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52</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9" name="Equation"/>
              <p:cNvSpPr txBox="1"/>
              <p:nvPr/>
            </p:nvSpPr>
            <p:spPr>
              <a:xfrm>
                <a:off x="4289810" y="6476003"/>
                <a:ext cx="17714721" cy="187743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12200" b="0" i="1" smtClean="0">
                          <a:solidFill>
                            <a:schemeClr val="bg2">
                              <a:lumMod val="10000"/>
                            </a:schemeClr>
                          </a:solidFill>
                          <a:latin typeface="Cambria Math" panose="02040503050406030204" pitchFamily="18" charset="0"/>
                        </a:rPr>
                        <m:t>𝑃</m:t>
                      </m:r>
                      <m:r>
                        <a:rPr lang="en-US" sz="12200" b="0" i="1" smtClean="0">
                          <a:solidFill>
                            <a:schemeClr val="bg2">
                              <a:lumMod val="10000"/>
                            </a:schemeClr>
                          </a:solidFill>
                          <a:latin typeface="Cambria Math" panose="02040503050406030204" pitchFamily="18" charset="0"/>
                        </a:rPr>
                        <m:t>(</m:t>
                      </m:r>
                      <m:r>
                        <a:rPr lang="en-US" sz="12200" i="1">
                          <a:solidFill>
                            <a:srgbClr val="FF0000"/>
                          </a:solidFill>
                          <a:latin typeface="Cambria Math" panose="02040503050406030204" pitchFamily="18" charset="0"/>
                        </a:rPr>
                        <m:t>𝑠𝑝𝑎𝑚</m:t>
                      </m:r>
                      <m:r>
                        <a:rPr lang="en-US" sz="12200" i="1">
                          <a:solidFill>
                            <a:srgbClr val="000000"/>
                          </a:solidFill>
                          <a:latin typeface="Cambria Math" panose="02040503050406030204" pitchFamily="18" charset="0"/>
                        </a:rPr>
                        <m:t>|</m:t>
                      </m:r>
                      <m:r>
                        <a:rPr lang="en-US" sz="12200" i="1">
                          <a:solidFill>
                            <a:srgbClr val="0000FF"/>
                          </a:solidFill>
                          <a:latin typeface="Cambria Math" panose="02040503050406030204" pitchFamily="18" charset="0"/>
                        </a:rPr>
                        <m:t>𝑛𝑖𝑔𝑒𝑟𝑖𝑎𝑛𝑝𝑟𝑖𝑛𝑐𝑒</m:t>
                      </m:r>
                      <m:r>
                        <a:rPr lang="en-US" sz="12200" b="0" i="1" smtClean="0">
                          <a:solidFill>
                            <a:schemeClr val="bg2">
                              <a:lumMod val="10000"/>
                            </a:schemeClr>
                          </a:solidFill>
                          <a:latin typeface="Cambria Math" panose="02040503050406030204" pitchFamily="18" charset="0"/>
                        </a:rPr>
                        <m:t>)</m:t>
                      </m:r>
                    </m:oMath>
                  </m:oMathPara>
                </a14:m>
                <a:endParaRPr sz="12200" dirty="0"/>
              </a:p>
            </p:txBody>
          </p:sp>
        </mc:Choice>
        <mc:Fallback xmlns="">
          <p:sp>
            <p:nvSpPr>
              <p:cNvPr id="1749" name="Equation"/>
              <p:cNvSpPr txBox="1">
                <a:spLocks noRot="1" noChangeAspect="1" noMove="1" noResize="1" noEditPoints="1" noAdjustHandles="1" noChangeArrowheads="1" noChangeShapeType="1" noTextEdit="1"/>
              </p:cNvSpPr>
              <p:nvPr/>
            </p:nvSpPr>
            <p:spPr>
              <a:xfrm>
                <a:off x="4289810" y="6476003"/>
                <a:ext cx="17714721" cy="1877437"/>
              </a:xfrm>
              <a:prstGeom prst="rect">
                <a:avLst/>
              </a:prstGeom>
              <a:blipFill>
                <a:blip r:embed="rId3"/>
                <a:stretch>
                  <a:fillRect l="-1218" r="-2364" b="-36913"/>
                </a:stretch>
              </a:blipFill>
              <a:ln w="12700" cap="flat">
                <a:noFill/>
                <a:miter lim="400000"/>
              </a:ln>
              <a:effectLst/>
            </p:spPr>
            <p:txBody>
              <a:bodyPr/>
              <a:lstStyle/>
              <a:p>
                <a:r>
                  <a:rPr lang="en-US">
                    <a:noFill/>
                  </a:rPr>
                  <a:t> </a:t>
                </a:r>
              </a:p>
            </p:txBody>
          </p:sp>
        </mc:Fallback>
      </mc:AlternateContent>
      <p:sp>
        <p:nvSpPr>
          <p:cNvPr id="1753" name="high?"/>
          <p:cNvSpPr txBox="1"/>
          <p:nvPr/>
        </p:nvSpPr>
        <p:spPr>
          <a:xfrm>
            <a:off x="6609595" y="9596834"/>
            <a:ext cx="2106428" cy="74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300">
                <a:solidFill>
                  <a:schemeClr val="accent4">
                    <a:hueOff val="-1247790"/>
                    <a:lumOff val="-12326"/>
                  </a:schemeClr>
                </a:solidFill>
                <a:latin typeface="Helvetica Neue Medium"/>
                <a:ea typeface="Helvetica Neue Medium"/>
                <a:cs typeface="Helvetica Neue Medium"/>
                <a:sym typeface="Helvetica Neue Medium"/>
              </a:defRPr>
            </a:lvl1pPr>
          </a:lstStyle>
          <a:p>
            <a:r>
              <a:t>high?</a:t>
            </a:r>
          </a:p>
        </p:txBody>
      </p:sp>
      <p:sp>
        <p:nvSpPr>
          <p:cNvPr id="1754" name="low?"/>
          <p:cNvSpPr txBox="1"/>
          <p:nvPr/>
        </p:nvSpPr>
        <p:spPr>
          <a:xfrm>
            <a:off x="6609595" y="10503897"/>
            <a:ext cx="2106428" cy="74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300">
                <a:solidFill>
                  <a:schemeClr val="accent4">
                    <a:hueOff val="-1247790"/>
                    <a:lumOff val="-12326"/>
                  </a:schemeClr>
                </a:solidFill>
                <a:latin typeface="Helvetica Neue Medium"/>
                <a:ea typeface="Helvetica Neue Medium"/>
                <a:cs typeface="Helvetica Neue Medium"/>
                <a:sym typeface="Helvetica Neue Medium"/>
              </a:defRPr>
            </a:lvl1pPr>
          </a:lstStyle>
          <a:p>
            <a:r>
              <a:t>low?</a:t>
            </a:r>
          </a:p>
        </p:txBody>
      </p:sp>
      <p:grpSp>
        <p:nvGrpSpPr>
          <p:cNvPr id="1759" name="Group"/>
          <p:cNvGrpSpPr/>
          <p:nvPr/>
        </p:nvGrpSpPr>
        <p:grpSpPr>
          <a:xfrm>
            <a:off x="8851766" y="9596834"/>
            <a:ext cx="10001595" cy="746160"/>
            <a:chOff x="0" y="0"/>
            <a:chExt cx="10001594" cy="746159"/>
          </a:xfrm>
        </p:grpSpPr>
        <p:sp>
          <p:nvSpPr>
            <p:cNvPr id="1755" name="spam likely"/>
            <p:cNvSpPr txBox="1"/>
            <p:nvPr/>
          </p:nvSpPr>
          <p:spPr>
            <a:xfrm>
              <a:off x="7028643" y="0"/>
              <a:ext cx="2972952" cy="7461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300">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 likely</a:t>
              </a:r>
            </a:p>
          </p:txBody>
        </p:sp>
        <p:sp>
          <p:nvSpPr>
            <p:cNvPr id="1756" name="Nigerian prince"/>
            <p:cNvSpPr txBox="1"/>
            <p:nvPr/>
          </p:nvSpPr>
          <p:spPr>
            <a:xfrm>
              <a:off x="0" y="0"/>
              <a:ext cx="4295405" cy="7461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300">
                  <a:solidFill>
                    <a:schemeClr val="accent1">
                      <a:lumOff val="-13575"/>
                    </a:schemeClr>
                  </a:solidFill>
                  <a:latin typeface="Helvetica Neue Medium"/>
                  <a:ea typeface="Helvetica Neue Medium"/>
                  <a:cs typeface="Helvetica Neue Medium"/>
                  <a:sym typeface="Helvetica Neue Medium"/>
                </a:defRPr>
              </a:lvl1pPr>
            </a:lstStyle>
            <a:p>
              <a:r>
                <a:t>Nigerian prince</a:t>
              </a:r>
            </a:p>
          </p:txBody>
        </p:sp>
        <p:pic>
          <p:nvPicPr>
            <p:cNvPr id="1757" name="Line Line" descr="Line Line"/>
            <p:cNvPicPr>
              <a:picLocks/>
            </p:cNvPicPr>
            <p:nvPr/>
          </p:nvPicPr>
          <p:blipFill>
            <a:blip r:embed="rId4"/>
            <a:stretch>
              <a:fillRect/>
            </a:stretch>
          </p:blipFill>
          <p:spPr>
            <a:xfrm>
              <a:off x="4929826" y="170284"/>
              <a:ext cx="1519302" cy="405592"/>
            </a:xfrm>
            <a:prstGeom prst="rect">
              <a:avLst/>
            </a:prstGeom>
            <a:effectLst/>
          </p:spPr>
        </p:pic>
      </p:grpSp>
      <p:grpSp>
        <p:nvGrpSpPr>
          <p:cNvPr id="1764" name="Group"/>
          <p:cNvGrpSpPr/>
          <p:nvPr/>
        </p:nvGrpSpPr>
        <p:grpSpPr>
          <a:xfrm>
            <a:off x="8851766" y="10503897"/>
            <a:ext cx="10052395" cy="746160"/>
            <a:chOff x="0" y="0"/>
            <a:chExt cx="10052394" cy="746159"/>
          </a:xfrm>
        </p:grpSpPr>
        <p:sp>
          <p:nvSpPr>
            <p:cNvPr id="1760" name="not spam"/>
            <p:cNvSpPr txBox="1"/>
            <p:nvPr/>
          </p:nvSpPr>
          <p:spPr>
            <a:xfrm>
              <a:off x="7079443" y="0"/>
              <a:ext cx="2972952" cy="7461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300">
                  <a:solidFill>
                    <a:schemeClr val="accent3">
                      <a:hueOff val="362282"/>
                      <a:satOff val="31803"/>
                      <a:lumOff val="-18242"/>
                    </a:schemeClr>
                  </a:solidFill>
                  <a:latin typeface="Helvetica Neue Medium"/>
                  <a:ea typeface="Helvetica Neue Medium"/>
                  <a:cs typeface="Helvetica Neue Medium"/>
                  <a:sym typeface="Helvetica Neue Medium"/>
                </a:defRPr>
              </a:lvl1pPr>
            </a:lstStyle>
            <a:p>
              <a:r>
                <a:t>not spam</a:t>
              </a:r>
            </a:p>
          </p:txBody>
        </p:sp>
        <p:sp>
          <p:nvSpPr>
            <p:cNvPr id="1761" name="Nigerian prince"/>
            <p:cNvSpPr txBox="1"/>
            <p:nvPr/>
          </p:nvSpPr>
          <p:spPr>
            <a:xfrm>
              <a:off x="0" y="0"/>
              <a:ext cx="4295405" cy="7461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300">
                  <a:solidFill>
                    <a:schemeClr val="accent1">
                      <a:lumOff val="-13575"/>
                    </a:schemeClr>
                  </a:solidFill>
                  <a:latin typeface="Helvetica Neue Medium"/>
                  <a:ea typeface="Helvetica Neue Medium"/>
                  <a:cs typeface="Helvetica Neue Medium"/>
                  <a:sym typeface="Helvetica Neue Medium"/>
                </a:defRPr>
              </a:lvl1pPr>
            </a:lstStyle>
            <a:p>
              <a:r>
                <a:t>Nigerian prince</a:t>
              </a:r>
            </a:p>
          </p:txBody>
        </p:sp>
        <p:pic>
          <p:nvPicPr>
            <p:cNvPr id="1762" name="Line Line" descr="Line Line"/>
            <p:cNvPicPr>
              <a:picLocks/>
            </p:cNvPicPr>
            <p:nvPr/>
          </p:nvPicPr>
          <p:blipFill>
            <a:blip r:embed="rId4"/>
            <a:stretch>
              <a:fillRect/>
            </a:stretch>
          </p:blipFill>
          <p:spPr>
            <a:xfrm>
              <a:off x="4929826" y="170284"/>
              <a:ext cx="1519302" cy="405592"/>
            </a:xfrm>
            <a:prstGeom prst="rect">
              <a:avLst/>
            </a:prstGeom>
            <a:effectLst/>
          </p:spPr>
        </p:pic>
      </p:grpSp>
      <p:sp>
        <p:nvSpPr>
          <p:cNvPr id="1765" name="conditional probabilities can be used as a classifier!"/>
          <p:cNvSpPr txBox="1"/>
          <p:nvPr/>
        </p:nvSpPr>
        <p:spPr>
          <a:xfrm>
            <a:off x="7554017" y="11843579"/>
            <a:ext cx="10405722" cy="627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553212" indent="-553212" algn="l" defTabSz="2413955">
              <a:lnSpc>
                <a:spcPct val="120000"/>
              </a:lnSpc>
              <a:buSzPct val="123000"/>
              <a:buChar char="■"/>
              <a:defRPr sz="3366" b="1" spc="-67">
                <a:solidFill>
                  <a:srgbClr val="000000"/>
                </a:solidFill>
              </a:defRPr>
            </a:pPr>
            <a:r>
              <a:t>conditional probabilities</a:t>
            </a:r>
            <a:r>
              <a:rPr b="0"/>
              <a:t> can be used as a classifier!</a:t>
            </a:r>
          </a:p>
        </p:txBody>
      </p:sp>
      <p:sp>
        <p:nvSpPr>
          <p:cNvPr id="1766" name="we get this"/>
          <p:cNvSpPr txBox="1"/>
          <p:nvPr/>
        </p:nvSpPr>
        <p:spPr>
          <a:xfrm>
            <a:off x="6298849" y="5357199"/>
            <a:ext cx="3893783"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5">
                    <a:hueOff val="-82419"/>
                    <a:satOff val="-9513"/>
                    <a:lumOff val="-16343"/>
                  </a:schemeClr>
                </a:solidFill>
              </a:defRPr>
            </a:lvl1pPr>
          </a:lstStyle>
          <a:p>
            <a:r>
              <a:t>we get this</a:t>
            </a:r>
          </a:p>
        </p:txBody>
      </p:sp>
      <p:sp>
        <p:nvSpPr>
          <p:cNvPr id="1767" name="IF we have this"/>
          <p:cNvSpPr txBox="1"/>
          <p:nvPr/>
        </p:nvSpPr>
        <p:spPr>
          <a:xfrm>
            <a:off x="10309289" y="5357199"/>
            <a:ext cx="5261954" cy="96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1">
                <a:solidFill>
                  <a:schemeClr val="accent1">
                    <a:lumOff val="-13575"/>
                  </a:schemeClr>
                </a:solidFill>
              </a:defRPr>
            </a:lvl1pPr>
          </a:lstStyle>
          <a:p>
            <a:r>
              <a:t>IF we have this</a:t>
            </a:r>
          </a:p>
        </p:txBody>
      </p:sp>
      <p:sp>
        <p:nvSpPr>
          <p:cNvPr id="2" name="Google Shape;403;p55">
            <a:extLst>
              <a:ext uri="{FF2B5EF4-FFF2-40B4-BE49-F238E27FC236}">
                <a16:creationId xmlns:a16="http://schemas.microsoft.com/office/drawing/2014/main" id="{88C63DF1-7BA5-5EC8-5351-9F305A6B37B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53</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1" animBg="1" advAuto="0"/>
      <p:bldP spid="1754" grpId="3" animBg="1" advAuto="0"/>
      <p:bldP spid="1759" grpId="2" animBg="1" advAuto="0"/>
      <p:bldP spid="1764" grpId="4" animBg="1" advAuto="0"/>
      <p:bldP spid="1765" grpId="5"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4" name="Group"/>
          <p:cNvGrpSpPr/>
          <p:nvPr/>
        </p:nvGrpSpPr>
        <p:grpSpPr>
          <a:xfrm>
            <a:off x="10246672" y="4511802"/>
            <a:ext cx="2809559" cy="1528771"/>
            <a:chOff x="0" y="452410"/>
            <a:chExt cx="2809557" cy="1528769"/>
          </a:xfrm>
        </p:grpSpPr>
        <p:pic>
          <p:nvPicPr>
            <p:cNvPr id="1791" name="Line Line" descr="Line Line"/>
            <p:cNvPicPr>
              <a:picLocks/>
            </p:cNvPicPr>
            <p:nvPr/>
          </p:nvPicPr>
          <p:blipFill>
            <a:blip r:embed="rId3"/>
            <a:stretch>
              <a:fillRect/>
            </a:stretch>
          </p:blipFill>
          <p:spPr>
            <a:xfrm rot="2700000">
              <a:off x="1146046" y="1054744"/>
              <a:ext cx="1641175" cy="405592"/>
            </a:xfrm>
            <a:prstGeom prst="rect">
              <a:avLst/>
            </a:prstGeom>
            <a:effectLst/>
          </p:spPr>
        </p:pic>
        <p:sp>
          <p:nvSpPr>
            <p:cNvPr id="1793" name="% of spam in dataset"/>
            <p:cNvSpPr/>
            <p:nvPr/>
          </p:nvSpPr>
          <p:spPr>
            <a:xfrm>
              <a:off x="0" y="452410"/>
              <a:ext cx="280955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solidFill>
                    <a:schemeClr val="accent4">
                      <a:hueOff val="-1247790"/>
                      <a:lumOff val="-12326"/>
                    </a:schemeClr>
                  </a:solidFill>
                </a:defRPr>
              </a:lvl1pPr>
            </a:lstStyle>
            <a:p>
              <a:r>
                <a:t>% of spam in dataset</a:t>
              </a:r>
            </a:p>
          </p:txBody>
        </p:sp>
      </p:grpSp>
      <p:grpSp>
        <p:nvGrpSpPr>
          <p:cNvPr id="1798" name="Group"/>
          <p:cNvGrpSpPr/>
          <p:nvPr/>
        </p:nvGrpSpPr>
        <p:grpSpPr>
          <a:xfrm>
            <a:off x="15715732" y="2772606"/>
            <a:ext cx="3376056" cy="3031099"/>
            <a:chOff x="0" y="0"/>
            <a:chExt cx="3376055" cy="3031098"/>
          </a:xfrm>
        </p:grpSpPr>
        <p:pic>
          <p:nvPicPr>
            <p:cNvPr id="1795" name="Line Line" descr="Line Line"/>
            <p:cNvPicPr>
              <a:picLocks/>
            </p:cNvPicPr>
            <p:nvPr/>
          </p:nvPicPr>
          <p:blipFill>
            <a:blip r:embed="rId4"/>
            <a:stretch>
              <a:fillRect/>
            </a:stretch>
          </p:blipFill>
          <p:spPr>
            <a:xfrm rot="6687334">
              <a:off x="331302" y="2148961"/>
              <a:ext cx="1302858" cy="403948"/>
            </a:xfrm>
            <a:prstGeom prst="rect">
              <a:avLst/>
            </a:prstGeom>
            <a:effectLst/>
          </p:spPr>
        </p:pic>
        <p:sp>
          <p:nvSpPr>
            <p:cNvPr id="1797" name="% of spam in dataset that relates to Nigerian prince"/>
            <p:cNvSpPr txBox="1"/>
            <p:nvPr/>
          </p:nvSpPr>
          <p:spPr>
            <a:xfrm>
              <a:off x="0" y="0"/>
              <a:ext cx="3376056" cy="17176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a:defRPr sz="2600" b="1">
                  <a:solidFill>
                    <a:schemeClr val="accent4">
                      <a:hueOff val="-1247790"/>
                      <a:lumOff val="-12326"/>
                    </a:schemeClr>
                  </a:solidFill>
                </a:defRPr>
              </a:pPr>
              <a:r>
                <a:t>% of spam in dataset that relates to </a:t>
              </a:r>
              <a:r>
                <a:rPr>
                  <a:solidFill>
                    <a:schemeClr val="accent1">
                      <a:hueOff val="114395"/>
                      <a:lumOff val="-24975"/>
                    </a:schemeClr>
                  </a:solidFill>
                </a:rPr>
                <a:t>Nigerian prince</a:t>
              </a:r>
            </a:p>
          </p:txBody>
        </p:sp>
      </p:grpSp>
      <p:grpSp>
        <p:nvGrpSpPr>
          <p:cNvPr id="1802" name="Group"/>
          <p:cNvGrpSpPr/>
          <p:nvPr/>
        </p:nvGrpSpPr>
        <p:grpSpPr>
          <a:xfrm>
            <a:off x="13314681" y="7843005"/>
            <a:ext cx="2809559" cy="2011601"/>
            <a:chOff x="0" y="-169596"/>
            <a:chExt cx="2809557" cy="2011600"/>
          </a:xfrm>
        </p:grpSpPr>
        <p:pic>
          <p:nvPicPr>
            <p:cNvPr id="1799" name="Line Line" descr="Line Line"/>
            <p:cNvPicPr>
              <a:picLocks/>
            </p:cNvPicPr>
            <p:nvPr/>
          </p:nvPicPr>
          <p:blipFill>
            <a:blip r:embed="rId5"/>
            <a:stretch>
              <a:fillRect/>
            </a:stretch>
          </p:blipFill>
          <p:spPr>
            <a:xfrm rot="18621456">
              <a:off x="1184289" y="435293"/>
              <a:ext cx="1775194" cy="405592"/>
            </a:xfrm>
            <a:prstGeom prst="rect">
              <a:avLst/>
            </a:prstGeom>
            <a:effectLst/>
          </p:spPr>
        </p:pic>
        <p:sp>
          <p:nvSpPr>
            <p:cNvPr id="1801" name="% of Nigerian prince in dataset"/>
            <p:cNvSpPr/>
            <p:nvPr/>
          </p:nvSpPr>
          <p:spPr>
            <a:xfrm>
              <a:off x="0" y="1842003"/>
              <a:ext cx="280955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defRPr sz="2600" b="1">
                  <a:solidFill>
                    <a:schemeClr val="accent4">
                      <a:hueOff val="-1247790"/>
                      <a:lumOff val="-12326"/>
                    </a:schemeClr>
                  </a:solidFill>
                </a:defRPr>
              </a:pPr>
              <a:r>
                <a:t>% of </a:t>
              </a:r>
              <a:r>
                <a:rPr>
                  <a:solidFill>
                    <a:schemeClr val="accent1">
                      <a:hueOff val="114395"/>
                      <a:lumOff val="-24975"/>
                    </a:schemeClr>
                  </a:solidFill>
                </a:rPr>
                <a:t>Nigerian prince</a:t>
              </a:r>
              <a:r>
                <a:t> in dataset</a:t>
              </a:r>
            </a:p>
          </p:txBody>
        </p:sp>
      </p:grpSp>
      <p:grpSp>
        <p:nvGrpSpPr>
          <p:cNvPr id="1806" name="Group"/>
          <p:cNvGrpSpPr/>
          <p:nvPr/>
        </p:nvGrpSpPr>
        <p:grpSpPr>
          <a:xfrm>
            <a:off x="3625591" y="4677940"/>
            <a:ext cx="1364369" cy="1738304"/>
            <a:chOff x="1848985" y="354582"/>
            <a:chExt cx="1364368" cy="1738302"/>
          </a:xfrm>
        </p:grpSpPr>
        <p:sp>
          <p:nvSpPr>
            <p:cNvPr id="1803" name="Bayes Equation"/>
            <p:cNvSpPr/>
            <p:nvPr/>
          </p:nvSpPr>
          <p:spPr>
            <a:xfrm>
              <a:off x="1943354" y="3545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000" b="1">
                  <a:solidFill>
                    <a:schemeClr val="accent4">
                      <a:hueOff val="-1247790"/>
                      <a:lumOff val="-12326"/>
                    </a:schemeClr>
                  </a:solidFill>
                </a:defRPr>
              </a:lvl1pPr>
            </a:lstStyle>
            <a:p>
              <a:r>
                <a:t>Bayes Equation</a:t>
              </a:r>
            </a:p>
          </p:txBody>
        </p:sp>
        <p:pic>
          <p:nvPicPr>
            <p:cNvPr id="1804" name="Line Line" descr="Line Line"/>
            <p:cNvPicPr>
              <a:picLocks/>
            </p:cNvPicPr>
            <p:nvPr/>
          </p:nvPicPr>
          <p:blipFill>
            <a:blip r:embed="rId6"/>
            <a:stretch>
              <a:fillRect/>
            </a:stretch>
          </p:blipFill>
          <p:spPr>
            <a:xfrm rot="3721414">
              <a:off x="1617929" y="1250170"/>
              <a:ext cx="1389449" cy="311994"/>
            </a:xfrm>
            <a:prstGeom prst="rect">
              <a:avLst/>
            </a:prstGeom>
            <a:effectLst/>
          </p:spPr>
        </p:pic>
      </p:grpSp>
      <mc:AlternateContent xmlns:mc="http://schemas.openxmlformats.org/markup-compatibility/2006" xmlns:a14="http://schemas.microsoft.com/office/drawing/2010/main">
        <mc:Choice Requires="a14">
          <p:sp>
            <p:nvSpPr>
              <p:cNvPr id="2" name="Equation">
                <a:extLst>
                  <a:ext uri="{FF2B5EF4-FFF2-40B4-BE49-F238E27FC236}">
                    <a16:creationId xmlns:a16="http://schemas.microsoft.com/office/drawing/2014/main" id="{9F5C4E2A-FF90-3545-F66B-6A76BC08904E}"/>
                  </a:ext>
                </a:extLst>
              </p:cNvPr>
              <p:cNvSpPr txBox="1"/>
              <p:nvPr/>
            </p:nvSpPr>
            <p:spPr>
              <a:xfrm>
                <a:off x="11036304" y="6140653"/>
                <a:ext cx="9007654" cy="143469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4800" i="1">
                          <a:solidFill>
                            <a:srgbClr val="000000"/>
                          </a:solidFill>
                          <a:latin typeface="Cambria Math" panose="02040503050406030204" pitchFamily="18" charset="0"/>
                        </a:rPr>
                        <m:t>=</m:t>
                      </m:r>
                      <m:f>
                        <m:fPr>
                          <m:ctrlPr>
                            <a:rPr sz="4800" i="1">
                              <a:solidFill>
                                <a:srgbClr val="000000"/>
                              </a:solidFill>
                              <a:latin typeface="Cambria Math" panose="02040503050406030204" pitchFamily="18" charset="0"/>
                            </a:rPr>
                          </m:ctrlPr>
                        </m:fPr>
                        <m:num>
                          <m:r>
                            <a:rPr sz="4800" i="1">
                              <a:solidFill>
                                <a:srgbClr val="000000"/>
                              </a:solidFill>
                              <a:latin typeface="Cambria Math" panose="02040503050406030204" pitchFamily="18" charset="0"/>
                            </a:rPr>
                            <m:t>𝑃</m:t>
                          </m:r>
                          <m:r>
                            <a:rPr sz="4800" i="1">
                              <a:solidFill>
                                <a:srgbClr val="000000"/>
                              </a:solidFill>
                              <a:latin typeface="Cambria Math" panose="02040503050406030204" pitchFamily="18" charset="0"/>
                            </a:rPr>
                            <m:t>(</m:t>
                          </m:r>
                          <m:r>
                            <a:rPr sz="4800" i="1">
                              <a:solidFill>
                                <a:srgbClr val="FF0000"/>
                              </a:solidFill>
                              <a:latin typeface="Cambria Math" panose="02040503050406030204" pitchFamily="18" charset="0"/>
                            </a:rPr>
                            <m:t>𝑠𝑝𝑎𝑚</m:t>
                          </m:r>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𝑃</m:t>
                          </m:r>
                          <m:r>
                            <a:rPr sz="4800" i="1">
                              <a:solidFill>
                                <a:srgbClr val="000000"/>
                              </a:solidFill>
                              <a:latin typeface="Cambria Math" panose="02040503050406030204" pitchFamily="18" charset="0"/>
                            </a:rPr>
                            <m:t>(</m:t>
                          </m:r>
                          <m:r>
                            <a:rPr sz="4800" i="1">
                              <a:solidFill>
                                <a:srgbClr val="0000FF"/>
                              </a:solidFill>
                              <a:latin typeface="Cambria Math" panose="02040503050406030204" pitchFamily="18" charset="0"/>
                            </a:rPr>
                            <m:t>𝑛𝑖𝑔𝑒𝑟𝑖𝑎𝑛𝑝𝑟𝑖𝑛𝑐𝑒</m:t>
                          </m:r>
                          <m:r>
                            <a:rPr sz="4800" i="1">
                              <a:solidFill>
                                <a:srgbClr val="000000"/>
                              </a:solidFill>
                              <a:latin typeface="Cambria Math" panose="02040503050406030204" pitchFamily="18" charset="0"/>
                            </a:rPr>
                            <m:t>|</m:t>
                          </m:r>
                          <m:r>
                            <a:rPr sz="4800" i="1">
                              <a:solidFill>
                                <a:srgbClr val="FF0000"/>
                              </a:solidFill>
                              <a:latin typeface="Cambria Math" panose="02040503050406030204" pitchFamily="18" charset="0"/>
                            </a:rPr>
                            <m:t>𝑠𝑝𝑎𝑚</m:t>
                          </m:r>
                          <m:r>
                            <a:rPr sz="4800" i="1">
                              <a:solidFill>
                                <a:srgbClr val="000000"/>
                              </a:solidFill>
                              <a:latin typeface="Cambria Math" panose="02040503050406030204" pitchFamily="18" charset="0"/>
                            </a:rPr>
                            <m:t>)</m:t>
                          </m:r>
                        </m:num>
                        <m:den>
                          <m:r>
                            <a:rPr sz="4800" i="1">
                              <a:solidFill>
                                <a:srgbClr val="000000"/>
                              </a:solidFill>
                              <a:latin typeface="Cambria Math" panose="02040503050406030204" pitchFamily="18" charset="0"/>
                            </a:rPr>
                            <m:t>𝑃</m:t>
                          </m:r>
                          <m:r>
                            <a:rPr sz="4800" i="1">
                              <a:solidFill>
                                <a:srgbClr val="000000"/>
                              </a:solidFill>
                              <a:latin typeface="Cambria Math" panose="02040503050406030204" pitchFamily="18" charset="0"/>
                            </a:rPr>
                            <m:t>(</m:t>
                          </m:r>
                          <m:r>
                            <a:rPr sz="4800" i="1">
                              <a:solidFill>
                                <a:srgbClr val="0000FF"/>
                              </a:solidFill>
                              <a:latin typeface="Cambria Math" panose="02040503050406030204" pitchFamily="18" charset="0"/>
                            </a:rPr>
                            <m:t>𝑛𝑖𝑔𝑒𝑟𝑖𝑎𝑛𝑝𝑟𝑖𝑛𝑐𝑒</m:t>
                          </m:r>
                          <m:r>
                            <a:rPr sz="4800" i="1">
                              <a:solidFill>
                                <a:srgbClr val="000000"/>
                              </a:solidFill>
                              <a:latin typeface="Cambria Math" panose="02040503050406030204" pitchFamily="18" charset="0"/>
                            </a:rPr>
                            <m:t>)</m:t>
                          </m:r>
                        </m:den>
                      </m:f>
                    </m:oMath>
                  </m:oMathPara>
                </a14:m>
                <a:endParaRPr sz="4800" dirty="0"/>
              </a:p>
            </p:txBody>
          </p:sp>
        </mc:Choice>
        <mc:Fallback xmlns="">
          <p:sp>
            <p:nvSpPr>
              <p:cNvPr id="2" name="Equation">
                <a:extLst>
                  <a:ext uri="{FF2B5EF4-FFF2-40B4-BE49-F238E27FC236}">
                    <a16:creationId xmlns:a16="http://schemas.microsoft.com/office/drawing/2014/main" id="{9F5C4E2A-FF90-3545-F66B-6A76BC08904E}"/>
                  </a:ext>
                </a:extLst>
              </p:cNvPr>
              <p:cNvSpPr txBox="1">
                <a:spLocks noRot="1" noChangeAspect="1" noMove="1" noResize="1" noEditPoints="1" noAdjustHandles="1" noChangeArrowheads="1" noChangeShapeType="1" noTextEdit="1"/>
              </p:cNvSpPr>
              <p:nvPr/>
            </p:nvSpPr>
            <p:spPr>
              <a:xfrm>
                <a:off x="11036304" y="6140653"/>
                <a:ext cx="9007654" cy="1434694"/>
              </a:xfrm>
              <a:prstGeom prst="rect">
                <a:avLst/>
              </a:prstGeom>
              <a:blipFill>
                <a:blip r:embed="rId7"/>
                <a:stretch>
                  <a:fillRect l="-1406" t="-4386" r="-11252" b="-24561"/>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Equation">
                <a:extLst>
                  <a:ext uri="{FF2B5EF4-FFF2-40B4-BE49-F238E27FC236}">
                    <a16:creationId xmlns:a16="http://schemas.microsoft.com/office/drawing/2014/main" id="{66C4EF1D-C427-3565-5329-0CF6A16F434B}"/>
                  </a:ext>
                </a:extLst>
              </p:cNvPr>
              <p:cNvSpPr txBox="1"/>
              <p:nvPr/>
            </p:nvSpPr>
            <p:spPr>
              <a:xfrm>
                <a:off x="4062664" y="6488668"/>
                <a:ext cx="6973640" cy="73866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800" b="0" i="1" smtClean="0">
                          <a:solidFill>
                            <a:schemeClr val="bg2">
                              <a:lumMod val="10000"/>
                            </a:schemeClr>
                          </a:solidFill>
                          <a:latin typeface="Cambria Math" panose="02040503050406030204" pitchFamily="18" charset="0"/>
                        </a:rPr>
                        <m:t>𝑃</m:t>
                      </m:r>
                      <m:r>
                        <a:rPr lang="en-US" sz="4800" b="0" i="1" smtClean="0">
                          <a:solidFill>
                            <a:schemeClr val="bg2">
                              <a:lumMod val="10000"/>
                            </a:schemeClr>
                          </a:solidFill>
                          <a:latin typeface="Cambria Math" panose="02040503050406030204" pitchFamily="18" charset="0"/>
                        </a:rPr>
                        <m:t>(</m:t>
                      </m:r>
                      <m:r>
                        <a:rPr lang="en-US" sz="4800" i="1">
                          <a:solidFill>
                            <a:srgbClr val="FF0000"/>
                          </a:solidFill>
                          <a:latin typeface="Cambria Math" panose="02040503050406030204" pitchFamily="18" charset="0"/>
                        </a:rPr>
                        <m:t>𝑠𝑝𝑎𝑚</m:t>
                      </m:r>
                      <m:r>
                        <a:rPr lang="en-US" sz="4800" i="1">
                          <a:solidFill>
                            <a:srgbClr val="000000"/>
                          </a:solidFill>
                          <a:latin typeface="Cambria Math" panose="02040503050406030204" pitchFamily="18" charset="0"/>
                        </a:rPr>
                        <m:t>|</m:t>
                      </m:r>
                      <m:r>
                        <a:rPr lang="en-US" sz="4800" i="1">
                          <a:solidFill>
                            <a:srgbClr val="0000FF"/>
                          </a:solidFill>
                          <a:latin typeface="Cambria Math" panose="02040503050406030204" pitchFamily="18" charset="0"/>
                        </a:rPr>
                        <m:t>𝑛𝑖𝑔𝑒𝑟𝑖𝑎𝑛𝑝𝑟𝑖𝑛𝑐𝑒</m:t>
                      </m:r>
                      <m:r>
                        <a:rPr lang="en-US" sz="4800" b="0" i="1" smtClean="0">
                          <a:solidFill>
                            <a:schemeClr val="bg2">
                              <a:lumMod val="10000"/>
                            </a:schemeClr>
                          </a:solidFill>
                          <a:latin typeface="Cambria Math" panose="02040503050406030204" pitchFamily="18" charset="0"/>
                        </a:rPr>
                        <m:t>)</m:t>
                      </m:r>
                    </m:oMath>
                  </m:oMathPara>
                </a14:m>
                <a:endParaRPr sz="4800" dirty="0"/>
              </a:p>
            </p:txBody>
          </p:sp>
        </mc:Choice>
        <mc:Fallback xmlns="">
          <p:sp>
            <p:nvSpPr>
              <p:cNvPr id="3" name="Equation">
                <a:extLst>
                  <a:ext uri="{FF2B5EF4-FFF2-40B4-BE49-F238E27FC236}">
                    <a16:creationId xmlns:a16="http://schemas.microsoft.com/office/drawing/2014/main" id="{66C4EF1D-C427-3565-5329-0CF6A16F434B}"/>
                  </a:ext>
                </a:extLst>
              </p:cNvPr>
              <p:cNvSpPr txBox="1">
                <a:spLocks noRot="1" noChangeAspect="1" noMove="1" noResize="1" noEditPoints="1" noAdjustHandles="1" noChangeArrowheads="1" noChangeShapeType="1" noTextEdit="1"/>
              </p:cNvSpPr>
              <p:nvPr/>
            </p:nvSpPr>
            <p:spPr>
              <a:xfrm>
                <a:off x="4062664" y="6488668"/>
                <a:ext cx="6973640" cy="738664"/>
              </a:xfrm>
              <a:prstGeom prst="rect">
                <a:avLst/>
              </a:prstGeom>
              <a:blipFill>
                <a:blip r:embed="rId8"/>
                <a:stretch>
                  <a:fillRect l="-1273" r="-2545" b="-36667"/>
                </a:stretch>
              </a:blipFill>
              <a:ln w="12700" cap="flat">
                <a:noFill/>
                <a:miter lim="400000"/>
              </a:ln>
              <a:effectLst/>
            </p:spPr>
            <p:txBody>
              <a:bodyPr/>
              <a:lstStyle/>
              <a:p>
                <a:r>
                  <a:rPr lang="en-US">
                    <a:noFill/>
                  </a:rPr>
                  <a:t> </a:t>
                </a:r>
              </a:p>
            </p:txBody>
          </p:sp>
        </mc:Fallback>
      </mc:AlternateContent>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54</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8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8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1" animBg="1" advAuto="0"/>
      <p:bldP spid="1798" grpId="2" animBg="1" advAuto="0"/>
      <p:bldP spid="1802" grpId="3" animBg="1" advAuto="0"/>
      <p:bldP spid="1806" grpId="4" animBg="1" advAuto="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15" name="Equation"/>
              <p:cNvSpPr txBox="1"/>
              <p:nvPr/>
            </p:nvSpPr>
            <p:spPr>
              <a:xfrm>
                <a:off x="9319601" y="6070589"/>
                <a:ext cx="14225497" cy="156459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4800" i="1" smtClean="0">
                          <a:solidFill>
                            <a:srgbClr val="000000"/>
                          </a:solidFill>
                          <a:latin typeface="Cambria Math" panose="02040503050406030204" pitchFamily="18" charset="0"/>
                        </a:rPr>
                        <m:t>=</m:t>
                      </m:r>
                      <m:f>
                        <m:fPr>
                          <m:ctrlPr>
                            <a:rPr lang="ar-AE" sz="4800" i="1">
                              <a:solidFill>
                                <a:srgbClr val="000000"/>
                              </a:solidFill>
                              <a:latin typeface="Cambria Math" panose="02040503050406030204" pitchFamily="18" charset="0"/>
                            </a:rPr>
                          </m:ctrlPr>
                        </m:fPr>
                        <m:num>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FF0000"/>
                                  </a:solidFill>
                                  <a:latin typeface="Cambria Math" panose="02040503050406030204" pitchFamily="18" charset="0"/>
                                </a:rPr>
                                <m:t>𝑠𝑝𝑎𝑚</m:t>
                              </m:r>
                            </m:e>
                          </m:d>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0000FF"/>
                                  </a:solidFill>
                                  <a:latin typeface="Cambria Math" panose="02040503050406030204" pitchFamily="18" charset="0"/>
                                </a:rPr>
                                <m:t>𝑛𝑖𝑔𝑒𝑟𝑖𝑎𝑛𝑝𝑟𝑖𝑛𝑐𝑒</m:t>
                              </m:r>
                            </m:e>
                            <m:e>
                              <m:r>
                                <a:rPr lang="ar-AE" sz="4800" i="1">
                                  <a:solidFill>
                                    <a:srgbClr val="FF0000"/>
                                  </a:solidFill>
                                  <a:latin typeface="Cambria Math" panose="02040503050406030204" pitchFamily="18" charset="0"/>
                                </a:rPr>
                                <m:t>𝑠𝑝𝑎𝑚</m:t>
                              </m:r>
                            </m:e>
                          </m:d>
                          <m:r>
                            <a:rPr lang="ar-AE" sz="4800" b="0" i="1" smtClean="0">
                              <a:solidFill>
                                <a:srgbClr val="000000"/>
                              </a:solidFill>
                              <a:latin typeface="Cambria Math" panose="02040503050406030204" pitchFamily="18" charset="0"/>
                            </a:rPr>
                            <m:t>𝑃</m:t>
                          </m:r>
                          <m:r>
                            <a:rPr lang="en-US" sz="4800" b="0" i="1" smtClean="0">
                              <a:solidFill>
                                <a:srgbClr val="000000"/>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rgbClr val="000000"/>
                              </a:solidFill>
                              <a:latin typeface="Cambria Math" panose="02040503050406030204" pitchFamily="18" charset="0"/>
                            </a:rPr>
                            <m:t>|</m:t>
                          </m:r>
                          <m:r>
                            <a:rPr lang="en-US" sz="4800" b="0" i="1" smtClean="0">
                              <a:solidFill>
                                <a:schemeClr val="accent5">
                                  <a:lumMod val="75000"/>
                                </a:schemeClr>
                              </a:solidFill>
                              <a:latin typeface="Cambria Math" panose="02040503050406030204" pitchFamily="18" charset="0"/>
                            </a:rPr>
                            <m:t>𝑠𝑝𝑎𝑚</m:t>
                          </m:r>
                          <m:r>
                            <a:rPr lang="en-US" sz="4800" b="0" i="1" smtClean="0">
                              <a:solidFill>
                                <a:srgbClr val="000000"/>
                              </a:solidFill>
                              <a:latin typeface="Cambria Math" panose="02040503050406030204" pitchFamily="18" charset="0"/>
                            </a:rPr>
                            <m:t>)</m:t>
                          </m:r>
                        </m:num>
                        <m:den>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0000FF"/>
                                  </a:solidFill>
                                  <a:latin typeface="Cambria Math" panose="02040503050406030204" pitchFamily="18" charset="0"/>
                                </a:rPr>
                                <m:t>𝑛𝑖𝑔𝑒𝑟𝑖𝑎𝑛𝑝𝑟𝑖𝑛𝑐𝑒</m:t>
                              </m:r>
                            </m:e>
                          </m:d>
                          <m:r>
                            <a:rPr lang="en-US" sz="4800" b="0" i="1" smtClean="0">
                              <a:solidFill>
                                <a:srgbClr val="000000"/>
                              </a:solidFill>
                              <a:latin typeface="Cambria Math" panose="02040503050406030204" pitchFamily="18" charset="0"/>
                            </a:rPr>
                            <m:t>𝑃</m:t>
                          </m:r>
                          <m:r>
                            <a:rPr lang="en-US" sz="4800" b="0" i="1" smtClean="0">
                              <a:solidFill>
                                <a:srgbClr val="000000"/>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rgbClr val="000000"/>
                              </a:solidFill>
                              <a:latin typeface="Cambria Math" panose="02040503050406030204" pitchFamily="18" charset="0"/>
                            </a:rPr>
                            <m:t>)</m:t>
                          </m:r>
                        </m:den>
                      </m:f>
                    </m:oMath>
                  </m:oMathPara>
                </a14:m>
                <a:endParaRPr sz="4800" dirty="0"/>
              </a:p>
            </p:txBody>
          </p:sp>
        </mc:Choice>
        <mc:Fallback xmlns="">
          <p:sp>
            <p:nvSpPr>
              <p:cNvPr id="1815" name="Equation"/>
              <p:cNvSpPr txBox="1">
                <a:spLocks noRot="1" noChangeAspect="1" noMove="1" noResize="1" noEditPoints="1" noAdjustHandles="1" noChangeArrowheads="1" noChangeShapeType="1" noTextEdit="1"/>
              </p:cNvSpPr>
              <p:nvPr/>
            </p:nvSpPr>
            <p:spPr>
              <a:xfrm>
                <a:off x="9319601" y="6070589"/>
                <a:ext cx="14225497" cy="1564595"/>
              </a:xfrm>
              <a:prstGeom prst="rect">
                <a:avLst/>
              </a:prstGeom>
              <a:blipFill>
                <a:blip r:embed="rId3"/>
                <a:stretch>
                  <a:fillRect t="-2439" r="-981" b="-17073"/>
                </a:stretch>
              </a:blipFill>
              <a:ln w="12700">
                <a:miter lim="400000"/>
              </a:ln>
            </p:spPr>
            <p:txBody>
              <a:bodyPr/>
              <a:lstStyle/>
              <a:p>
                <a:r>
                  <a:rPr lang="en-US">
                    <a:noFill/>
                  </a:rPr>
                  <a:t> </a:t>
                </a:r>
              </a:p>
            </p:txBody>
          </p:sp>
        </mc:Fallback>
      </mc:AlternateContent>
      <p:grpSp>
        <p:nvGrpSpPr>
          <p:cNvPr id="1823" name="Group"/>
          <p:cNvGrpSpPr/>
          <p:nvPr/>
        </p:nvGrpSpPr>
        <p:grpSpPr>
          <a:xfrm>
            <a:off x="16242102" y="7908340"/>
            <a:ext cx="4000562" cy="3543306"/>
            <a:chOff x="2204067" y="-124772"/>
            <a:chExt cx="4000560" cy="3543304"/>
          </a:xfrm>
        </p:grpSpPr>
        <p:sp>
          <p:nvSpPr>
            <p:cNvPr id="1818" name="multiplication for AND assumes independence!"/>
            <p:cNvSpPr/>
            <p:nvPr/>
          </p:nvSpPr>
          <p:spPr>
            <a:xfrm>
              <a:off x="4171797" y="214853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chemeClr val="accent4">
                      <a:hueOff val="-1247790"/>
                      <a:lumOff val="-12326"/>
                    </a:schemeClr>
                  </a:solidFill>
                </a:defRPr>
              </a:lvl1pPr>
            </a:lstStyle>
            <a:p>
              <a:r>
                <a:rPr dirty="0"/>
                <a:t>multiplication for AND assumes independence!</a:t>
              </a:r>
            </a:p>
          </p:txBody>
        </p:sp>
        <p:pic>
          <p:nvPicPr>
            <p:cNvPr id="1819" name="Line Line" descr="Line Line"/>
            <p:cNvPicPr>
              <a:picLocks/>
            </p:cNvPicPr>
            <p:nvPr/>
          </p:nvPicPr>
          <p:blipFill>
            <a:blip r:embed="rId4"/>
            <a:stretch>
              <a:fillRect/>
            </a:stretch>
          </p:blipFill>
          <p:spPr>
            <a:xfrm rot="14170433">
              <a:off x="1930151" y="683106"/>
              <a:ext cx="1908056" cy="358793"/>
            </a:xfrm>
            <a:prstGeom prst="rect">
              <a:avLst/>
            </a:prstGeom>
            <a:effectLst/>
          </p:spPr>
        </p:pic>
        <p:pic>
          <p:nvPicPr>
            <p:cNvPr id="1821" name="Line Line" descr="Line Line"/>
            <p:cNvPicPr>
              <a:picLocks/>
            </p:cNvPicPr>
            <p:nvPr/>
          </p:nvPicPr>
          <p:blipFill>
            <a:blip r:embed="rId5"/>
            <a:stretch>
              <a:fillRect/>
            </a:stretch>
          </p:blipFill>
          <p:spPr>
            <a:xfrm rot="17919943">
              <a:off x="4622825" y="626527"/>
              <a:ext cx="1925251" cy="358792"/>
            </a:xfrm>
            <a:prstGeom prst="rect">
              <a:avLst/>
            </a:prstGeom>
            <a:effectLst/>
          </p:spPr>
        </p:pic>
      </p:grpSp>
      <p:sp>
        <p:nvSpPr>
          <p:cNvPr id="1824" name="“naïve”"/>
          <p:cNvSpPr txBox="1"/>
          <p:nvPr/>
        </p:nvSpPr>
        <p:spPr>
          <a:xfrm>
            <a:off x="14076779" y="10487703"/>
            <a:ext cx="1383095" cy="535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chemeClr val="accent4">
                    <a:hueOff val="-1247790"/>
                    <a:lumOff val="-12326"/>
                  </a:schemeClr>
                </a:solidFill>
              </a:defRPr>
            </a:lvl1pPr>
          </a:lstStyle>
          <a:p>
            <a:r>
              <a:t>“naïve”</a:t>
            </a:r>
          </a:p>
        </p:txBody>
      </p:sp>
      <p:sp>
        <p:nvSpPr>
          <p:cNvPr id="1825" name="conditional probabilities can be used as a classifier!"/>
          <p:cNvSpPr txBox="1"/>
          <p:nvPr/>
        </p:nvSpPr>
        <p:spPr>
          <a:xfrm>
            <a:off x="1711461" y="9816025"/>
            <a:ext cx="10405722" cy="627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553212" indent="-553212" algn="l" defTabSz="2413955">
              <a:lnSpc>
                <a:spcPct val="120000"/>
              </a:lnSpc>
              <a:buSzPct val="123000"/>
              <a:buChar char="■"/>
              <a:defRPr sz="3366" b="1" spc="-67">
                <a:solidFill>
                  <a:srgbClr val="000000"/>
                </a:solidFill>
              </a:defRPr>
            </a:pPr>
            <a:r>
              <a:t>conditional probabilities</a:t>
            </a:r>
            <a:r>
              <a:rPr b="0"/>
              <a:t> can be used as a classifier!</a:t>
            </a:r>
          </a:p>
        </p:txBody>
      </p:sp>
      <p:sp>
        <p:nvSpPr>
          <p:cNvPr id="1826" name="a classifier made this way, however, is “naïve” when extended to multiple features"/>
          <p:cNvSpPr txBox="1"/>
          <p:nvPr/>
        </p:nvSpPr>
        <p:spPr>
          <a:xfrm>
            <a:off x="1711461" y="10441453"/>
            <a:ext cx="10614876" cy="13073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58800" indent="-558800" algn="l">
              <a:lnSpc>
                <a:spcPct val="120000"/>
              </a:lnSpc>
              <a:buSzPct val="123000"/>
              <a:buChar char="■"/>
              <a:defRPr sz="3400" spc="-68">
                <a:solidFill>
                  <a:srgbClr val="000000"/>
                </a:solidFill>
              </a:defRPr>
            </a:pPr>
            <a:r>
              <a:t>a classifier made this way, however, is “</a:t>
            </a:r>
            <a:r>
              <a:rPr b="1"/>
              <a:t>naïve</a:t>
            </a:r>
            <a:r>
              <a:t>” when extended to multiple features</a:t>
            </a:r>
          </a:p>
        </p:txBody>
      </p:sp>
      <p:sp>
        <p:nvSpPr>
          <p:cNvPr id="1827" name="Naïve Bayes Classifier"/>
          <p:cNvSpPr txBox="1"/>
          <p:nvPr/>
        </p:nvSpPr>
        <p:spPr>
          <a:xfrm>
            <a:off x="12587329" y="3673898"/>
            <a:ext cx="3537828"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000" b="1">
                <a:solidFill>
                  <a:schemeClr val="accent1">
                    <a:lumOff val="-13575"/>
                  </a:schemeClr>
                </a:solidFill>
              </a:defRPr>
            </a:pPr>
            <a:r>
              <a:rPr dirty="0">
                <a:solidFill>
                  <a:srgbClr val="006D64"/>
                </a:solidFill>
              </a:rPr>
              <a:t>Classifier</a:t>
            </a:r>
          </a:p>
        </p:txBody>
      </p:sp>
      <mc:AlternateContent xmlns:mc="http://schemas.openxmlformats.org/markup-compatibility/2006" xmlns:a14="http://schemas.microsoft.com/office/drawing/2010/main">
        <mc:Choice Requires="a14">
          <p:sp>
            <p:nvSpPr>
              <p:cNvPr id="2" name="Equation">
                <a:extLst>
                  <a:ext uri="{FF2B5EF4-FFF2-40B4-BE49-F238E27FC236}">
                    <a16:creationId xmlns:a16="http://schemas.microsoft.com/office/drawing/2014/main" id="{EFB351B0-20F9-78EE-40B2-05FF351A4071}"/>
                  </a:ext>
                </a:extLst>
              </p:cNvPr>
              <p:cNvSpPr txBox="1"/>
              <p:nvPr/>
            </p:nvSpPr>
            <p:spPr>
              <a:xfrm>
                <a:off x="760925" y="6483555"/>
                <a:ext cx="8821005" cy="73866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800" b="0" i="1" smtClean="0">
                          <a:solidFill>
                            <a:schemeClr val="bg2">
                              <a:lumMod val="10000"/>
                            </a:schemeClr>
                          </a:solidFill>
                          <a:latin typeface="Cambria Math" panose="02040503050406030204" pitchFamily="18" charset="0"/>
                        </a:rPr>
                        <m:t>𝑃</m:t>
                      </m:r>
                      <m:r>
                        <a:rPr lang="en-US" sz="4800" b="0" i="1" smtClean="0">
                          <a:solidFill>
                            <a:schemeClr val="bg2">
                              <a:lumMod val="10000"/>
                            </a:schemeClr>
                          </a:solidFill>
                          <a:latin typeface="Cambria Math" panose="02040503050406030204" pitchFamily="18" charset="0"/>
                        </a:rPr>
                        <m:t>(</m:t>
                      </m:r>
                      <m:r>
                        <a:rPr lang="en-US" sz="4800" i="1">
                          <a:solidFill>
                            <a:srgbClr val="FF0000"/>
                          </a:solidFill>
                          <a:latin typeface="Cambria Math" panose="02040503050406030204" pitchFamily="18" charset="0"/>
                        </a:rPr>
                        <m:t>𝑠𝑝𝑎𝑚</m:t>
                      </m:r>
                      <m:r>
                        <a:rPr lang="en-US" sz="4800" i="1">
                          <a:solidFill>
                            <a:srgbClr val="000000"/>
                          </a:solidFill>
                          <a:latin typeface="Cambria Math" panose="02040503050406030204" pitchFamily="18" charset="0"/>
                        </a:rPr>
                        <m:t>|</m:t>
                      </m:r>
                      <m:r>
                        <a:rPr lang="en-US" sz="4800" i="1">
                          <a:solidFill>
                            <a:srgbClr val="0000FF"/>
                          </a:solidFill>
                          <a:latin typeface="Cambria Math" panose="02040503050406030204" pitchFamily="18" charset="0"/>
                        </a:rPr>
                        <m:t>𝑛𝑖𝑔𝑒𝑟𝑖𝑎𝑛𝑝𝑟𝑖𝑛𝑐𝑒</m:t>
                      </m:r>
                      <m:r>
                        <a:rPr lang="en-US" sz="4800" b="0" i="1" smtClean="0">
                          <a:solidFill>
                            <a:srgbClr val="0000FF"/>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chemeClr val="bg2">
                              <a:lumMod val="10000"/>
                            </a:schemeClr>
                          </a:solidFill>
                          <a:latin typeface="Cambria Math" panose="02040503050406030204" pitchFamily="18" charset="0"/>
                        </a:rPr>
                        <m:t>)</m:t>
                      </m:r>
                    </m:oMath>
                  </m:oMathPara>
                </a14:m>
                <a:endParaRPr sz="4800" dirty="0"/>
              </a:p>
            </p:txBody>
          </p:sp>
        </mc:Choice>
        <mc:Fallback xmlns="">
          <p:sp>
            <p:nvSpPr>
              <p:cNvPr id="2" name="Equation">
                <a:extLst>
                  <a:ext uri="{FF2B5EF4-FFF2-40B4-BE49-F238E27FC236}">
                    <a16:creationId xmlns:a16="http://schemas.microsoft.com/office/drawing/2014/main" id="{EFB351B0-20F9-78EE-40B2-05FF351A4071}"/>
                  </a:ext>
                </a:extLst>
              </p:cNvPr>
              <p:cNvSpPr txBox="1">
                <a:spLocks noRot="1" noChangeAspect="1" noMove="1" noResize="1" noEditPoints="1" noAdjustHandles="1" noChangeArrowheads="1" noChangeShapeType="1" noTextEdit="1"/>
              </p:cNvSpPr>
              <p:nvPr/>
            </p:nvSpPr>
            <p:spPr>
              <a:xfrm>
                <a:off x="760925" y="6483555"/>
                <a:ext cx="8821005" cy="738664"/>
              </a:xfrm>
              <a:prstGeom prst="rect">
                <a:avLst/>
              </a:prstGeom>
              <a:blipFill>
                <a:blip r:embed="rId6"/>
                <a:stretch>
                  <a:fillRect l="-1007" r="-1871" b="-38983"/>
                </a:stretch>
              </a:blipFill>
              <a:ln w="12700" cap="flat">
                <a:noFill/>
                <a:miter lim="400000"/>
              </a:ln>
              <a:effectLst/>
            </p:spPr>
            <p:txBody>
              <a:bodyPr/>
              <a:lstStyle/>
              <a:p>
                <a:r>
                  <a:rPr lang="en-US">
                    <a:noFill/>
                  </a:rPr>
                  <a:t> </a:t>
                </a:r>
              </a:p>
            </p:txBody>
          </p:sp>
        </mc:Fallback>
      </mc:AlternateContent>
      <p:sp>
        <p:nvSpPr>
          <p:cNvPr id="3" name="Google Shape;403;p55">
            <a:extLst>
              <a:ext uri="{FF2B5EF4-FFF2-40B4-BE49-F238E27FC236}">
                <a16:creationId xmlns:a16="http://schemas.microsoft.com/office/drawing/2014/main" id="{BA0DB056-EB15-F8DC-9653-0EA1322943C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55</a:t>
            </a:fld>
            <a:endParaRPr lang="en" dirty="0">
              <a:solidFill>
                <a:srgbClr val="004C7F"/>
              </a:solidFill>
              <a:latin typeface="Lato"/>
              <a:ea typeface="Lato"/>
              <a:cs typeface="Lato"/>
              <a:sym typeface="Lato"/>
            </a:endParaRPr>
          </a:p>
        </p:txBody>
      </p:sp>
      <p:sp>
        <p:nvSpPr>
          <p:cNvPr id="6" name="Decision Trees">
            <a:extLst>
              <a:ext uri="{FF2B5EF4-FFF2-40B4-BE49-F238E27FC236}">
                <a16:creationId xmlns:a16="http://schemas.microsoft.com/office/drawing/2014/main" id="{A369A93A-ADDB-1D26-5800-4CA513586ECA}"/>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8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8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3.64583E-6 -4.81481E-6 L 0.31536 0.24688 " pathEditMode="relative" rAng="0" ptsTypes="AA">
                                      <p:cBhvr>
                                        <p:cTn id="22" dur="1000" fill="hold"/>
                                        <p:tgtEl>
                                          <p:spTgt spid="6"/>
                                        </p:tgtEl>
                                        <p:attrNameLst>
                                          <p:attrName>ppt_x</p:attrName>
                                          <p:attrName>ppt_y</p:attrName>
                                        </p:attrNameLst>
                                      </p:cBhvr>
                                      <p:rCtr x="15768" y="12338"/>
                                    </p:animMotion>
                                  </p:childTnLst>
                                </p:cTn>
                              </p:par>
                            </p:childTnLst>
                          </p:cTn>
                        </p:par>
                        <p:par>
                          <p:cTn id="23" fill="hold">
                            <p:stCondLst>
                              <p:cond delay="1000"/>
                            </p:stCondLst>
                            <p:childTnLst>
                              <p:par>
                                <p:cTn id="24" presetID="10" presetClass="entr" presetSubtype="0" fill="hold" grpId="5" nodeType="afterEffect">
                                  <p:stCondLst>
                                    <p:cond delay="0"/>
                                  </p:stCondLst>
                                  <p:childTnLst>
                                    <p:set>
                                      <p:cBhvr>
                                        <p:cTn id="25" dur="1" fill="hold">
                                          <p:stCondLst>
                                            <p:cond delay="0"/>
                                          </p:stCondLst>
                                        </p:cTn>
                                        <p:tgtEl>
                                          <p:spTgt spid="1827"/>
                                        </p:tgtEl>
                                        <p:attrNameLst>
                                          <p:attrName>style.visibility</p:attrName>
                                        </p:attrNameLst>
                                      </p:cBhvr>
                                      <p:to>
                                        <p:strVal val="visible"/>
                                      </p:to>
                                    </p:set>
                                    <p:animEffect transition="in" filter="fade">
                                      <p:cBhvr>
                                        <p:cTn id="26" dur="500"/>
                                        <p:tgtEl>
                                          <p:spTgt spid="1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 grpId="1" animBg="1" advAuto="0"/>
      <p:bldP spid="1824" grpId="2" animBg="1" advAuto="0"/>
      <p:bldP spid="1825" grpId="3" animBg="1" advAuto="0"/>
      <p:bldP spid="1826" grpId="4" animBg="1" advAuto="0"/>
      <p:bldP spid="1827" grpId="5" animBg="1" advAuto="0"/>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56</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pic>
        <p:nvPicPr>
          <p:cNvPr id="1026" name="Picture 2" descr="Summer Hot Sun Stock Photo by ©HitToon 12492703">
            <a:extLst>
              <a:ext uri="{FF2B5EF4-FFF2-40B4-BE49-F238E27FC236}">
                <a16:creationId xmlns:a16="http://schemas.microsoft.com/office/drawing/2014/main" id="{4FC263FA-9AD5-CC12-A3A8-A87786355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4047" y="2516909"/>
            <a:ext cx="4341091" cy="43410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Cartoon Rain Cloud, Download Free Cartoon Rain Cloud png images, Free  ClipArts on Clipart Library">
            <a:extLst>
              <a:ext uri="{FF2B5EF4-FFF2-40B4-BE49-F238E27FC236}">
                <a16:creationId xmlns:a16="http://schemas.microsoft.com/office/drawing/2014/main" id="{BDA455DF-9DF9-AF65-571F-ACF4ACB2D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4047" y="8246378"/>
            <a:ext cx="4341091" cy="3660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38873B-B819-DD1B-AA9B-42236F492683}"/>
              </a:ext>
            </a:extLst>
          </p:cNvPr>
          <p:cNvSpPr txBox="1"/>
          <p:nvPr/>
        </p:nvSpPr>
        <p:spPr>
          <a:xfrm>
            <a:off x="10800573" y="6858000"/>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7" name="TextBox 6">
            <a:extLst>
              <a:ext uri="{FF2B5EF4-FFF2-40B4-BE49-F238E27FC236}">
                <a16:creationId xmlns:a16="http://schemas.microsoft.com/office/drawing/2014/main" id="{36A8276E-37EF-8282-6E00-D3B898F6B8BA}"/>
              </a:ext>
            </a:extLst>
          </p:cNvPr>
          <p:cNvSpPr txBox="1"/>
          <p:nvPr/>
        </p:nvSpPr>
        <p:spPr>
          <a:xfrm>
            <a:off x="10800573" y="11907365"/>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pic>
        <p:nvPicPr>
          <p:cNvPr id="8" name="Picture 2" descr="Summer Hot Sun Stock Photo by ©HitToon 12492703">
            <a:extLst>
              <a:ext uri="{FF2B5EF4-FFF2-40B4-BE49-F238E27FC236}">
                <a16:creationId xmlns:a16="http://schemas.microsoft.com/office/drawing/2014/main" id="{4DA79AA9-50C1-5D5D-30B9-26AA50792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4047" y="2516909"/>
            <a:ext cx="4341091" cy="43410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ree Cartoon Rain Cloud, Download Free Cartoon Rain Cloud png images, Free  ClipArts on Clipart Library">
            <a:extLst>
              <a:ext uri="{FF2B5EF4-FFF2-40B4-BE49-F238E27FC236}">
                <a16:creationId xmlns:a16="http://schemas.microsoft.com/office/drawing/2014/main" id="{7C9C1401-3415-8F02-6B15-44D03F853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4047" y="8246378"/>
            <a:ext cx="4341091" cy="36609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CE0BCB-F61D-F8F7-9494-68F971B1AAE4}"/>
              </a:ext>
            </a:extLst>
          </p:cNvPr>
          <p:cNvSpPr txBox="1"/>
          <p:nvPr/>
        </p:nvSpPr>
        <p:spPr>
          <a:xfrm>
            <a:off x="10800573" y="6858000"/>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A873A1E2-888B-A4BA-92CF-F2E9F32BB201}"/>
              </a:ext>
            </a:extLst>
          </p:cNvPr>
          <p:cNvSpPr txBox="1"/>
          <p:nvPr/>
        </p:nvSpPr>
        <p:spPr>
          <a:xfrm>
            <a:off x="10800573" y="11907365"/>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Independence</a:t>
            </a:r>
            <a:endParaRPr sz="6000" dirty="0">
              <a:solidFill>
                <a:srgbClr val="004C7F"/>
              </a:solidFill>
            </a:endParaRPr>
          </a:p>
        </p:txBody>
      </p:sp>
    </p:spTree>
    <p:extLst>
      <p:ext uri="{BB962C8B-B14F-4D97-AF65-F5344CB8AC3E}">
        <p14:creationId xmlns:p14="http://schemas.microsoft.com/office/powerpoint/2010/main" val="2897570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57</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pic>
        <p:nvPicPr>
          <p:cNvPr id="1026" name="Picture 2" descr="Summer Hot Sun Stock Photo by ©HitToon 12492703">
            <a:extLst>
              <a:ext uri="{FF2B5EF4-FFF2-40B4-BE49-F238E27FC236}">
                <a16:creationId xmlns:a16="http://schemas.microsoft.com/office/drawing/2014/main" id="{4FC263FA-9AD5-CC12-A3A8-A87786355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064" y="2516909"/>
            <a:ext cx="4341091" cy="43410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Cartoon Rain Cloud, Download Free Cartoon Rain Cloud png images, Free  ClipArts on Clipart Library">
            <a:extLst>
              <a:ext uri="{FF2B5EF4-FFF2-40B4-BE49-F238E27FC236}">
                <a16:creationId xmlns:a16="http://schemas.microsoft.com/office/drawing/2014/main" id="{BDA455DF-9DF9-AF65-571F-ACF4ACB2D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1064" y="8246378"/>
            <a:ext cx="4341091" cy="3660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38873B-B819-DD1B-AA9B-42236F492683}"/>
              </a:ext>
            </a:extLst>
          </p:cNvPr>
          <p:cNvSpPr txBox="1"/>
          <p:nvPr/>
        </p:nvSpPr>
        <p:spPr>
          <a:xfrm>
            <a:off x="17337590" y="6858000"/>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7" name="TextBox 6">
            <a:extLst>
              <a:ext uri="{FF2B5EF4-FFF2-40B4-BE49-F238E27FC236}">
                <a16:creationId xmlns:a16="http://schemas.microsoft.com/office/drawing/2014/main" id="{36A8276E-37EF-8282-6E00-D3B898F6B8BA}"/>
              </a:ext>
            </a:extLst>
          </p:cNvPr>
          <p:cNvSpPr txBox="1"/>
          <p:nvPr/>
        </p:nvSpPr>
        <p:spPr>
          <a:xfrm>
            <a:off x="17337590" y="11907365"/>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pic>
        <p:nvPicPr>
          <p:cNvPr id="8" name="Picture 2" descr="Summer Hot Sun Stock Photo by ©HitToon 12492703">
            <a:extLst>
              <a:ext uri="{FF2B5EF4-FFF2-40B4-BE49-F238E27FC236}">
                <a16:creationId xmlns:a16="http://schemas.microsoft.com/office/drawing/2014/main" id="{4DA79AA9-50C1-5D5D-30B9-26AA50792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645" y="2432193"/>
            <a:ext cx="4341091" cy="43410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ree Cartoon Rain Cloud, Download Free Cartoon Rain Cloud png images, Free  ClipArts on Clipart Library">
            <a:extLst>
              <a:ext uri="{FF2B5EF4-FFF2-40B4-BE49-F238E27FC236}">
                <a16:creationId xmlns:a16="http://schemas.microsoft.com/office/drawing/2014/main" id="{7C9C1401-3415-8F02-6B15-44D03F853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6645" y="8161662"/>
            <a:ext cx="4341091" cy="36609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CE0BCB-F61D-F8F7-9494-68F971B1AAE4}"/>
              </a:ext>
            </a:extLst>
          </p:cNvPr>
          <p:cNvSpPr txBox="1"/>
          <p:nvPr/>
        </p:nvSpPr>
        <p:spPr>
          <a:xfrm>
            <a:off x="6893171" y="6773284"/>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A873A1E2-888B-A4BA-92CF-F2E9F32BB201}"/>
              </a:ext>
            </a:extLst>
          </p:cNvPr>
          <p:cNvSpPr txBox="1"/>
          <p:nvPr/>
        </p:nvSpPr>
        <p:spPr>
          <a:xfrm>
            <a:off x="6893171" y="11822649"/>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2" name="TextBox 1">
            <a:extLst>
              <a:ext uri="{FF2B5EF4-FFF2-40B4-BE49-F238E27FC236}">
                <a16:creationId xmlns:a16="http://schemas.microsoft.com/office/drawing/2014/main" id="{40EAA302-12E0-3DBE-6D70-BCA3566B1EF9}"/>
              </a:ext>
            </a:extLst>
          </p:cNvPr>
          <p:cNvSpPr txBox="1"/>
          <p:nvPr/>
        </p:nvSpPr>
        <p:spPr>
          <a:xfrm>
            <a:off x="5937862" y="1556776"/>
            <a:ext cx="388567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1</a:t>
            </a:r>
            <a:r>
              <a:rPr kumimoji="0" lang="en-US" sz="6000" b="0" i="0" u="none" strike="noStrike" cap="none" spc="0" normalizeH="0" baseline="30000" dirty="0">
                <a:ln>
                  <a:noFill/>
                </a:ln>
                <a:solidFill>
                  <a:srgbClr val="004C7F"/>
                </a:solidFill>
                <a:effectLst/>
                <a:uFillTx/>
                <a:latin typeface="+mn-lt"/>
                <a:ea typeface="+mn-ea"/>
                <a:cs typeface="+mn-cs"/>
                <a:sym typeface="Helvetica Neue"/>
              </a:rPr>
              <a:t>st</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3" name="TextBox 2">
            <a:extLst>
              <a:ext uri="{FF2B5EF4-FFF2-40B4-BE49-F238E27FC236}">
                <a16:creationId xmlns:a16="http://schemas.microsoft.com/office/drawing/2014/main" id="{72548F82-BE01-EE93-30E7-5FA9690A6115}"/>
              </a:ext>
            </a:extLst>
          </p:cNvPr>
          <p:cNvSpPr txBox="1"/>
          <p:nvPr/>
        </p:nvSpPr>
        <p:spPr>
          <a:xfrm>
            <a:off x="16049499" y="1490987"/>
            <a:ext cx="40572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2</a:t>
            </a:r>
            <a:r>
              <a:rPr kumimoji="0" lang="en-US" sz="6000" b="0" i="0" u="none" strike="noStrike" cap="none" spc="0" normalizeH="0" baseline="30000" dirty="0">
                <a:ln>
                  <a:noFill/>
                </a:ln>
                <a:solidFill>
                  <a:srgbClr val="004C7F"/>
                </a:solidFill>
                <a:effectLst/>
                <a:uFillTx/>
                <a:latin typeface="+mn-lt"/>
                <a:ea typeface="+mn-ea"/>
                <a:cs typeface="+mn-cs"/>
                <a:sym typeface="Helvetica Neue"/>
              </a:rPr>
              <a:t>nd</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2" name="Decision Trees">
            <a:extLst>
              <a:ext uri="{FF2B5EF4-FFF2-40B4-BE49-F238E27FC236}">
                <a16:creationId xmlns:a16="http://schemas.microsoft.com/office/drawing/2014/main" id="{996E0D7B-0650-93B9-670E-45F2919F37EE}"/>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Independence</a:t>
            </a:r>
            <a:endParaRPr sz="6000" dirty="0">
              <a:solidFill>
                <a:srgbClr val="004C7F"/>
              </a:solidFill>
            </a:endParaRPr>
          </a:p>
        </p:txBody>
      </p:sp>
    </p:spTree>
    <p:extLst>
      <p:ext uri="{BB962C8B-B14F-4D97-AF65-F5344CB8AC3E}">
        <p14:creationId xmlns:p14="http://schemas.microsoft.com/office/powerpoint/2010/main" val="2339839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3F6C7D6-7414-6B8F-2D5C-B1087C835430}"/>
              </a:ext>
            </a:extLst>
          </p:cNvPr>
          <p:cNvSpPr txBox="1"/>
          <p:nvPr/>
        </p:nvSpPr>
        <p:spPr>
          <a:xfrm>
            <a:off x="14354846" y="6345039"/>
            <a:ext cx="7446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r>
              <a:rPr kumimoji="0" lang="en-US" sz="6000" b="0" i="0" u="none" strike="noStrike" cap="none" spc="0" normalizeH="0" baseline="0" dirty="0">
                <a:ln>
                  <a:noFill/>
                </a:ln>
                <a:solidFill>
                  <a:srgbClr val="5E5E5E"/>
                </a:solidFill>
                <a:effectLst/>
                <a:uFillTx/>
                <a:latin typeface="+mn-lt"/>
                <a:ea typeface="+mn-ea"/>
                <a:cs typeface="+mn-cs"/>
                <a:sym typeface="Helvetica Neue"/>
              </a:rPr>
              <a:t>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58</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
        <p:nvSpPr>
          <p:cNvPr id="2" name="TextBox 1">
            <a:extLst>
              <a:ext uri="{FF2B5EF4-FFF2-40B4-BE49-F238E27FC236}">
                <a16:creationId xmlns:a16="http://schemas.microsoft.com/office/drawing/2014/main" id="{40EAA302-12E0-3DBE-6D70-BCA3566B1EF9}"/>
              </a:ext>
            </a:extLst>
          </p:cNvPr>
          <p:cNvSpPr txBox="1"/>
          <p:nvPr/>
        </p:nvSpPr>
        <p:spPr>
          <a:xfrm>
            <a:off x="5667786" y="6345039"/>
            <a:ext cx="388567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1</a:t>
            </a:r>
            <a:r>
              <a:rPr kumimoji="0" lang="en-US" sz="6000" b="0" i="0" u="none" strike="noStrike" cap="none" spc="0" normalizeH="0" baseline="30000" dirty="0">
                <a:ln>
                  <a:noFill/>
                </a:ln>
                <a:solidFill>
                  <a:srgbClr val="004C7F"/>
                </a:solidFill>
                <a:effectLst/>
                <a:uFillTx/>
                <a:latin typeface="+mn-lt"/>
                <a:ea typeface="+mn-ea"/>
                <a:cs typeface="+mn-cs"/>
                <a:sym typeface="Helvetica Neue"/>
              </a:rPr>
              <a:t>st</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A733CC7E-E027-62F4-A4C7-61CF2AC6E320}"/>
              </a:ext>
            </a:extLst>
          </p:cNvPr>
          <p:cNvSpPr txBox="1"/>
          <p:nvPr/>
        </p:nvSpPr>
        <p:spPr>
          <a:xfrm>
            <a:off x="2582648" y="6345039"/>
            <a:ext cx="7446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r>
              <a:rPr kumimoji="0" lang="en-US" sz="6000" b="0" i="0" u="none" strike="noStrike" cap="none" spc="0" normalizeH="0" baseline="0" dirty="0">
                <a:ln>
                  <a:noFill/>
                </a:ln>
                <a:solidFill>
                  <a:srgbClr val="5E5E5E"/>
                </a:solidFill>
                <a:effectLst/>
                <a:uFillTx/>
                <a:latin typeface="+mn-lt"/>
                <a:ea typeface="+mn-ea"/>
                <a:cs typeface="+mn-cs"/>
                <a:sym typeface="Helvetica Neue"/>
              </a:rPr>
              <a:t>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0A6AA768-959D-2DDE-C9D6-1B41D7A7DEB8}"/>
              </a:ext>
            </a:extLst>
          </p:cNvPr>
          <p:cNvSpPr txBox="1"/>
          <p:nvPr/>
        </p:nvSpPr>
        <p:spPr>
          <a:xfrm>
            <a:off x="17303423" y="6345039"/>
            <a:ext cx="40572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2</a:t>
            </a:r>
            <a:r>
              <a:rPr kumimoji="0" lang="en-US" sz="6000" b="0" i="0" u="none" strike="noStrike" cap="none" spc="0" normalizeH="0" baseline="30000" dirty="0">
                <a:ln>
                  <a:noFill/>
                </a:ln>
                <a:solidFill>
                  <a:srgbClr val="004C7F"/>
                </a:solidFill>
                <a:effectLst/>
                <a:uFillTx/>
                <a:latin typeface="+mn-lt"/>
                <a:ea typeface="+mn-ea"/>
                <a:cs typeface="+mn-cs"/>
                <a:sym typeface="Helvetica Neue"/>
              </a:rPr>
              <a:t>nd</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E38299AE-533E-1735-A036-073073D8F887}"/>
              </a:ext>
            </a:extLst>
          </p:cNvPr>
          <p:cNvSpPr txBox="1"/>
          <p:nvPr/>
        </p:nvSpPr>
        <p:spPr>
          <a:xfrm>
            <a:off x="5211051" y="7665839"/>
            <a:ext cx="21897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=50%</a:t>
            </a:r>
          </a:p>
        </p:txBody>
      </p:sp>
      <p:sp>
        <p:nvSpPr>
          <p:cNvPr id="18" name="TextBox 17">
            <a:extLst>
              <a:ext uri="{FF2B5EF4-FFF2-40B4-BE49-F238E27FC236}">
                <a16:creationId xmlns:a16="http://schemas.microsoft.com/office/drawing/2014/main" id="{8E772A31-CF68-3BB7-0201-16235CC06B0C}"/>
              </a:ext>
            </a:extLst>
          </p:cNvPr>
          <p:cNvSpPr txBox="1"/>
          <p:nvPr/>
        </p:nvSpPr>
        <p:spPr>
          <a:xfrm>
            <a:off x="16983248" y="7665839"/>
            <a:ext cx="21897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=50%</a:t>
            </a:r>
          </a:p>
        </p:txBody>
      </p:sp>
      <p:sp>
        <p:nvSpPr>
          <p:cNvPr id="19" name="Decision Trees">
            <a:extLst>
              <a:ext uri="{FF2B5EF4-FFF2-40B4-BE49-F238E27FC236}">
                <a16:creationId xmlns:a16="http://schemas.microsoft.com/office/drawing/2014/main" id="{1ADA5F1F-9F3D-2255-CEE6-C4445045ACE7}"/>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Independence</a:t>
            </a:r>
            <a:endParaRPr sz="6000" dirty="0">
              <a:solidFill>
                <a:srgbClr val="004C7F"/>
              </a:solidFill>
            </a:endParaRPr>
          </a:p>
        </p:txBody>
      </p:sp>
    </p:spTree>
    <p:extLst>
      <p:ext uri="{BB962C8B-B14F-4D97-AF65-F5344CB8AC3E}">
        <p14:creationId xmlns:p14="http://schemas.microsoft.com/office/powerpoint/2010/main" val="468380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D34498A-9F36-8273-043A-6396E83F8D29}"/>
              </a:ext>
            </a:extLst>
          </p:cNvPr>
          <p:cNvSpPr txBox="1"/>
          <p:nvPr/>
        </p:nvSpPr>
        <p:spPr>
          <a:xfrm>
            <a:off x="4435452" y="7894439"/>
            <a:ext cx="7446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r>
              <a:rPr kumimoji="0" lang="en-US" sz="6000" b="0" i="0" u="none" strike="noStrike" cap="none" spc="0" normalizeH="0" baseline="0" dirty="0">
                <a:ln>
                  <a:noFill/>
                </a:ln>
                <a:solidFill>
                  <a:srgbClr val="5E5E5E"/>
                </a:solidFill>
                <a:effectLst/>
                <a:uFillTx/>
                <a:latin typeface="+mn-lt"/>
                <a:ea typeface="+mn-ea"/>
                <a:cs typeface="+mn-cs"/>
                <a:sym typeface="Helvetica Neue"/>
              </a:rPr>
              <a:t>                    )</a:t>
            </a:r>
          </a:p>
        </p:txBody>
      </p:sp>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59</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
        <p:nvSpPr>
          <p:cNvPr id="3" name="TextBox 2">
            <a:extLst>
              <a:ext uri="{FF2B5EF4-FFF2-40B4-BE49-F238E27FC236}">
                <a16:creationId xmlns:a16="http://schemas.microsoft.com/office/drawing/2014/main" id="{A1EEC9F8-D9C3-A4F7-4A95-6F256C86F256}"/>
              </a:ext>
            </a:extLst>
          </p:cNvPr>
          <p:cNvSpPr txBox="1"/>
          <p:nvPr/>
        </p:nvSpPr>
        <p:spPr>
          <a:xfrm>
            <a:off x="4597063" y="4795639"/>
            <a:ext cx="1518987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 </a:t>
            </a:r>
            <a:r>
              <a:rPr kumimoji="0" lang="en-US" sz="6000" b="0" i="0" u="none" strike="noStrike" cap="none" spc="0" normalizeH="0" baseline="0" dirty="0">
                <a:ln>
                  <a:noFill/>
                </a:ln>
                <a:solidFill>
                  <a:srgbClr val="004C7F"/>
                </a:solidFill>
                <a:effectLst/>
                <a:uFillTx/>
                <a:latin typeface="+mn-lt"/>
                <a:ea typeface="+mn-ea"/>
                <a:cs typeface="+mn-cs"/>
                <a:sym typeface="Helvetica Neue"/>
              </a:rPr>
              <a:t>January 1</a:t>
            </a:r>
            <a:r>
              <a:rPr kumimoji="0" lang="en-US" sz="6000" b="0" i="0" u="none" strike="noStrike" cap="none" spc="0" normalizeH="0" baseline="30000" dirty="0">
                <a:ln>
                  <a:noFill/>
                </a:ln>
                <a:solidFill>
                  <a:srgbClr val="004C7F"/>
                </a:solidFill>
                <a:effectLst/>
                <a:uFillTx/>
                <a:latin typeface="+mn-lt"/>
                <a:ea typeface="+mn-ea"/>
                <a:cs typeface="+mn-cs"/>
                <a:sym typeface="Helvetica Neue"/>
              </a:rPr>
              <a:t>st</a:t>
            </a:r>
            <a:r>
              <a:rPr lang="en-US" sz="6000" dirty="0">
                <a:solidFill>
                  <a:srgbClr val="004C7F"/>
                </a:solidFill>
              </a:rPr>
              <a:t> AND </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 </a:t>
            </a:r>
            <a:r>
              <a:rPr kumimoji="0" lang="en-US" sz="6000" b="0" i="0" u="none" strike="noStrike" cap="none" spc="0" normalizeH="0" baseline="0" dirty="0">
                <a:ln>
                  <a:noFill/>
                </a:ln>
                <a:solidFill>
                  <a:srgbClr val="004C7F"/>
                </a:solidFill>
                <a:effectLst/>
                <a:uFillTx/>
                <a:latin typeface="+mn-lt"/>
                <a:ea typeface="+mn-ea"/>
                <a:cs typeface="+mn-cs"/>
                <a:sym typeface="Helvetica Neue"/>
              </a:rPr>
              <a:t>January 2</a:t>
            </a:r>
            <a:r>
              <a:rPr kumimoji="0" lang="en-US" sz="6000" b="0" i="0" u="none" strike="noStrike" cap="none" spc="0" normalizeH="0" baseline="30000" dirty="0">
                <a:ln>
                  <a:noFill/>
                </a:ln>
                <a:solidFill>
                  <a:srgbClr val="004C7F"/>
                </a:solidFill>
                <a:effectLst/>
                <a:uFillTx/>
                <a:latin typeface="+mn-lt"/>
                <a:ea typeface="+mn-ea"/>
                <a:cs typeface="+mn-cs"/>
                <a:sym typeface="Helvetica Neue"/>
              </a:rPr>
              <a:t>nd</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p>
        </p:txBody>
      </p:sp>
      <p:sp>
        <p:nvSpPr>
          <p:cNvPr id="6" name="TextBox 5">
            <a:extLst>
              <a:ext uri="{FF2B5EF4-FFF2-40B4-BE49-F238E27FC236}">
                <a16:creationId xmlns:a16="http://schemas.microsoft.com/office/drawing/2014/main" id="{F43D07E9-E70F-3A65-30F9-92F56545D231}"/>
              </a:ext>
            </a:extLst>
          </p:cNvPr>
          <p:cNvSpPr txBox="1"/>
          <p:nvPr/>
        </p:nvSpPr>
        <p:spPr>
          <a:xfrm>
            <a:off x="10894369" y="6345039"/>
            <a:ext cx="259526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1" u="none" strike="noStrike" cap="none" spc="0" normalizeH="0" baseline="0" dirty="0">
                <a:ln>
                  <a:noFill/>
                </a:ln>
                <a:solidFill>
                  <a:srgbClr val="FF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Is NOT</a:t>
            </a:r>
          </a:p>
        </p:txBody>
      </p:sp>
      <p:sp>
        <p:nvSpPr>
          <p:cNvPr id="7" name="TextBox 6">
            <a:extLst>
              <a:ext uri="{FF2B5EF4-FFF2-40B4-BE49-F238E27FC236}">
                <a16:creationId xmlns:a16="http://schemas.microsoft.com/office/drawing/2014/main" id="{1D13A5EE-67D7-E221-0DB2-977F9E35ABCF}"/>
              </a:ext>
            </a:extLst>
          </p:cNvPr>
          <p:cNvSpPr txBox="1"/>
          <p:nvPr/>
        </p:nvSpPr>
        <p:spPr>
          <a:xfrm>
            <a:off x="12192000" y="7894439"/>
            <a:ext cx="7446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r>
              <a:rPr kumimoji="0" lang="en-US" sz="6000" b="0" i="0" u="none" strike="noStrike" cap="none" spc="0" normalizeH="0" baseline="0" dirty="0">
                <a:ln>
                  <a:noFill/>
                </a:ln>
                <a:solidFill>
                  <a:srgbClr val="5E5E5E"/>
                </a:solidFill>
                <a:effectLst/>
                <a:uFillTx/>
                <a:latin typeface="+mn-lt"/>
                <a:ea typeface="+mn-ea"/>
                <a:cs typeface="+mn-cs"/>
                <a:sym typeface="Helvetica Neue"/>
              </a:rPr>
              <a:t>                    )</a:t>
            </a:r>
          </a:p>
        </p:txBody>
      </p:sp>
      <p:sp>
        <p:nvSpPr>
          <p:cNvPr id="8" name="TextBox 7">
            <a:extLst>
              <a:ext uri="{FF2B5EF4-FFF2-40B4-BE49-F238E27FC236}">
                <a16:creationId xmlns:a16="http://schemas.microsoft.com/office/drawing/2014/main" id="{F9E2D8C1-4A3A-DD6E-E0EC-108D20218D01}"/>
              </a:ext>
            </a:extLst>
          </p:cNvPr>
          <p:cNvSpPr txBox="1"/>
          <p:nvPr/>
        </p:nvSpPr>
        <p:spPr>
          <a:xfrm>
            <a:off x="7520590" y="7894439"/>
            <a:ext cx="388567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1</a:t>
            </a:r>
            <a:r>
              <a:rPr kumimoji="0" lang="en-US" sz="6000" b="0" i="0" u="none" strike="noStrike" cap="none" spc="0" normalizeH="0" baseline="30000" dirty="0">
                <a:ln>
                  <a:noFill/>
                </a:ln>
                <a:solidFill>
                  <a:srgbClr val="004C7F"/>
                </a:solidFill>
                <a:effectLst/>
                <a:uFillTx/>
                <a:latin typeface="+mn-lt"/>
                <a:ea typeface="+mn-ea"/>
                <a:cs typeface="+mn-cs"/>
                <a:sym typeface="Helvetica Neue"/>
              </a:rPr>
              <a:t>st</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947ADC1F-0063-BA36-C779-FD6C8E369A6F}"/>
              </a:ext>
            </a:extLst>
          </p:cNvPr>
          <p:cNvSpPr txBox="1"/>
          <p:nvPr/>
        </p:nvSpPr>
        <p:spPr>
          <a:xfrm>
            <a:off x="15140577" y="7894439"/>
            <a:ext cx="40572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2</a:t>
            </a:r>
            <a:r>
              <a:rPr kumimoji="0" lang="en-US" sz="6000" b="0" i="0" u="none" strike="noStrike" cap="none" spc="0" normalizeH="0" baseline="30000" dirty="0">
                <a:ln>
                  <a:noFill/>
                </a:ln>
                <a:solidFill>
                  <a:srgbClr val="004C7F"/>
                </a:solidFill>
                <a:effectLst/>
                <a:uFillTx/>
                <a:latin typeface="+mn-lt"/>
                <a:ea typeface="+mn-ea"/>
                <a:cs typeface="+mn-cs"/>
                <a:sym typeface="Helvetica Neue"/>
              </a:rPr>
              <a:t>nd</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E2D20B1-182F-6818-74F7-5DADCCCAD2A9}"/>
              </a:ext>
            </a:extLst>
          </p:cNvPr>
          <p:cNvSpPr txBox="1"/>
          <p:nvPr/>
        </p:nvSpPr>
        <p:spPr>
          <a:xfrm>
            <a:off x="11417324" y="7894439"/>
            <a:ext cx="108471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CFBDFEFC-CADB-B32C-B828-76301BD66324}"/>
              </a:ext>
            </a:extLst>
          </p:cNvPr>
          <p:cNvSpPr txBox="1"/>
          <p:nvPr/>
        </p:nvSpPr>
        <p:spPr>
          <a:xfrm>
            <a:off x="10894369" y="8920361"/>
            <a:ext cx="21897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=25%</a:t>
            </a:r>
          </a:p>
        </p:txBody>
      </p:sp>
      <p:sp>
        <p:nvSpPr>
          <p:cNvPr id="16" name="TextBox 15">
            <a:extLst>
              <a:ext uri="{FF2B5EF4-FFF2-40B4-BE49-F238E27FC236}">
                <a16:creationId xmlns:a16="http://schemas.microsoft.com/office/drawing/2014/main" id="{5D5FBEE7-B77C-C147-DFA2-44A419669C72}"/>
              </a:ext>
            </a:extLst>
          </p:cNvPr>
          <p:cNvSpPr txBox="1"/>
          <p:nvPr/>
        </p:nvSpPr>
        <p:spPr>
          <a:xfrm>
            <a:off x="20142537" y="4795639"/>
            <a:ext cx="21897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=45%</a:t>
            </a:r>
          </a:p>
        </p:txBody>
      </p:sp>
      <p:sp>
        <p:nvSpPr>
          <p:cNvPr id="19" name="Decision Trees">
            <a:extLst>
              <a:ext uri="{FF2B5EF4-FFF2-40B4-BE49-F238E27FC236}">
                <a16:creationId xmlns:a16="http://schemas.microsoft.com/office/drawing/2014/main" id="{60325358-C469-9F73-9532-1C056FB62874}"/>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Independence</a:t>
            </a:r>
            <a:endParaRPr sz="6000" dirty="0">
              <a:solidFill>
                <a:srgbClr val="004C7F"/>
              </a:solidFill>
            </a:endParaRPr>
          </a:p>
        </p:txBody>
      </p:sp>
    </p:spTree>
    <p:extLst>
      <p:ext uri="{BB962C8B-B14F-4D97-AF65-F5344CB8AC3E}">
        <p14:creationId xmlns:p14="http://schemas.microsoft.com/office/powerpoint/2010/main" val="32149401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Decision Trees"/>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pic>
        <p:nvPicPr>
          <p:cNvPr id="22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011840" y="4829770"/>
            <a:ext cx="6360386" cy="4056334"/>
          </a:xfrm>
          <a:prstGeom prst="rect">
            <a:avLst/>
          </a:prstGeom>
          <a:ln w="12700">
            <a:miter lim="400000"/>
          </a:ln>
        </p:spPr>
      </p:pic>
      <p:sp>
        <p:nvSpPr>
          <p:cNvPr id="2" name="Google Shape;403;p55">
            <a:extLst>
              <a:ext uri="{FF2B5EF4-FFF2-40B4-BE49-F238E27FC236}">
                <a16:creationId xmlns:a16="http://schemas.microsoft.com/office/drawing/2014/main" id="{B13223EE-83BD-7578-F9C7-C67C7F9F464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1"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15" name="Equation"/>
              <p:cNvSpPr txBox="1"/>
              <p:nvPr/>
            </p:nvSpPr>
            <p:spPr>
              <a:xfrm>
                <a:off x="9319601" y="6070589"/>
                <a:ext cx="14225497" cy="156459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4800" i="1" smtClean="0">
                          <a:solidFill>
                            <a:srgbClr val="000000"/>
                          </a:solidFill>
                          <a:latin typeface="Cambria Math" panose="02040503050406030204" pitchFamily="18" charset="0"/>
                        </a:rPr>
                        <m:t>=</m:t>
                      </m:r>
                      <m:f>
                        <m:fPr>
                          <m:ctrlPr>
                            <a:rPr lang="ar-AE" sz="4800" i="1">
                              <a:solidFill>
                                <a:srgbClr val="000000"/>
                              </a:solidFill>
                              <a:latin typeface="Cambria Math" panose="02040503050406030204" pitchFamily="18" charset="0"/>
                            </a:rPr>
                          </m:ctrlPr>
                        </m:fPr>
                        <m:num>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FF0000"/>
                                  </a:solidFill>
                                  <a:latin typeface="Cambria Math" panose="02040503050406030204" pitchFamily="18" charset="0"/>
                                </a:rPr>
                                <m:t>𝑠𝑝𝑎𝑚</m:t>
                              </m:r>
                            </m:e>
                          </m:d>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0000FF"/>
                                  </a:solidFill>
                                  <a:latin typeface="Cambria Math" panose="02040503050406030204" pitchFamily="18" charset="0"/>
                                </a:rPr>
                                <m:t>𝑛𝑖𝑔𝑒𝑟𝑖𝑎𝑛𝑝𝑟𝑖𝑛𝑐𝑒</m:t>
                              </m:r>
                            </m:e>
                            <m:e>
                              <m:r>
                                <a:rPr lang="ar-AE" sz="4800" i="1">
                                  <a:solidFill>
                                    <a:srgbClr val="FF0000"/>
                                  </a:solidFill>
                                  <a:latin typeface="Cambria Math" panose="02040503050406030204" pitchFamily="18" charset="0"/>
                                </a:rPr>
                                <m:t>𝑠𝑝𝑎𝑚</m:t>
                              </m:r>
                            </m:e>
                          </m:d>
                          <m:r>
                            <a:rPr lang="ar-AE" sz="4800" b="0" i="1" smtClean="0">
                              <a:solidFill>
                                <a:srgbClr val="000000"/>
                              </a:solidFill>
                              <a:latin typeface="Cambria Math" panose="02040503050406030204" pitchFamily="18" charset="0"/>
                            </a:rPr>
                            <m:t>𝑃</m:t>
                          </m:r>
                          <m:r>
                            <a:rPr lang="en-US" sz="4800" b="0" i="1" smtClean="0">
                              <a:solidFill>
                                <a:srgbClr val="000000"/>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rgbClr val="000000"/>
                              </a:solidFill>
                              <a:latin typeface="Cambria Math" panose="02040503050406030204" pitchFamily="18" charset="0"/>
                            </a:rPr>
                            <m:t>|</m:t>
                          </m:r>
                          <m:r>
                            <a:rPr lang="en-US" sz="4800" b="0" i="1" smtClean="0">
                              <a:solidFill>
                                <a:schemeClr val="accent5">
                                  <a:lumMod val="75000"/>
                                </a:schemeClr>
                              </a:solidFill>
                              <a:latin typeface="Cambria Math" panose="02040503050406030204" pitchFamily="18" charset="0"/>
                            </a:rPr>
                            <m:t>𝑠𝑝𝑎𝑚</m:t>
                          </m:r>
                          <m:r>
                            <a:rPr lang="en-US" sz="4800" b="0" i="1" smtClean="0">
                              <a:solidFill>
                                <a:srgbClr val="000000"/>
                              </a:solidFill>
                              <a:latin typeface="Cambria Math" panose="02040503050406030204" pitchFamily="18" charset="0"/>
                            </a:rPr>
                            <m:t>)</m:t>
                          </m:r>
                        </m:num>
                        <m:den>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0000FF"/>
                                  </a:solidFill>
                                  <a:latin typeface="Cambria Math" panose="02040503050406030204" pitchFamily="18" charset="0"/>
                                </a:rPr>
                                <m:t>𝑛𝑖𝑔𝑒𝑟𝑖𝑎𝑛𝑝𝑟𝑖𝑛𝑐𝑒</m:t>
                              </m:r>
                            </m:e>
                          </m:d>
                          <m:r>
                            <a:rPr lang="en-US" sz="4800" b="0" i="1" smtClean="0">
                              <a:solidFill>
                                <a:srgbClr val="000000"/>
                              </a:solidFill>
                              <a:latin typeface="Cambria Math" panose="02040503050406030204" pitchFamily="18" charset="0"/>
                            </a:rPr>
                            <m:t>𝑃</m:t>
                          </m:r>
                          <m:r>
                            <a:rPr lang="en-US" sz="4800" b="0" i="1" smtClean="0">
                              <a:solidFill>
                                <a:srgbClr val="000000"/>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rgbClr val="000000"/>
                              </a:solidFill>
                              <a:latin typeface="Cambria Math" panose="02040503050406030204" pitchFamily="18" charset="0"/>
                            </a:rPr>
                            <m:t>)</m:t>
                          </m:r>
                        </m:den>
                      </m:f>
                    </m:oMath>
                  </m:oMathPara>
                </a14:m>
                <a:endParaRPr sz="4800" dirty="0"/>
              </a:p>
            </p:txBody>
          </p:sp>
        </mc:Choice>
        <mc:Fallback xmlns="">
          <p:sp>
            <p:nvSpPr>
              <p:cNvPr id="1815" name="Equation"/>
              <p:cNvSpPr txBox="1">
                <a:spLocks noRot="1" noChangeAspect="1" noMove="1" noResize="1" noEditPoints="1" noAdjustHandles="1" noChangeArrowheads="1" noChangeShapeType="1" noTextEdit="1"/>
              </p:cNvSpPr>
              <p:nvPr/>
            </p:nvSpPr>
            <p:spPr>
              <a:xfrm>
                <a:off x="9319601" y="6070589"/>
                <a:ext cx="14225497" cy="1564595"/>
              </a:xfrm>
              <a:prstGeom prst="rect">
                <a:avLst/>
              </a:prstGeom>
              <a:blipFill>
                <a:blip r:embed="rId3"/>
                <a:stretch>
                  <a:fillRect t="-2439" r="-981" b="-17073"/>
                </a:stretch>
              </a:blipFill>
              <a:ln w="12700">
                <a:miter lim="400000"/>
              </a:ln>
            </p:spPr>
            <p:txBody>
              <a:bodyPr/>
              <a:lstStyle/>
              <a:p>
                <a:r>
                  <a:rPr lang="en-US">
                    <a:noFill/>
                  </a:rPr>
                  <a:t> </a:t>
                </a:r>
              </a:p>
            </p:txBody>
          </p:sp>
        </mc:Fallback>
      </mc:AlternateContent>
      <p:grpSp>
        <p:nvGrpSpPr>
          <p:cNvPr id="1823" name="Group"/>
          <p:cNvGrpSpPr/>
          <p:nvPr/>
        </p:nvGrpSpPr>
        <p:grpSpPr>
          <a:xfrm>
            <a:off x="16242102" y="7908340"/>
            <a:ext cx="4000562" cy="3543306"/>
            <a:chOff x="2204067" y="-124772"/>
            <a:chExt cx="4000560" cy="3543304"/>
          </a:xfrm>
        </p:grpSpPr>
        <p:sp>
          <p:nvSpPr>
            <p:cNvPr id="1818" name="multiplication for AND assumes independence!"/>
            <p:cNvSpPr/>
            <p:nvPr/>
          </p:nvSpPr>
          <p:spPr>
            <a:xfrm>
              <a:off x="4171797" y="214853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chemeClr val="accent4">
                      <a:hueOff val="-1247790"/>
                      <a:lumOff val="-12326"/>
                    </a:schemeClr>
                  </a:solidFill>
                </a:defRPr>
              </a:lvl1pPr>
            </a:lstStyle>
            <a:p>
              <a:r>
                <a:rPr dirty="0"/>
                <a:t>multiplication for AND assumes independence!</a:t>
              </a:r>
            </a:p>
          </p:txBody>
        </p:sp>
        <p:pic>
          <p:nvPicPr>
            <p:cNvPr id="1819" name="Line Line" descr="Line Line"/>
            <p:cNvPicPr>
              <a:picLocks/>
            </p:cNvPicPr>
            <p:nvPr/>
          </p:nvPicPr>
          <p:blipFill>
            <a:blip r:embed="rId4"/>
            <a:stretch>
              <a:fillRect/>
            </a:stretch>
          </p:blipFill>
          <p:spPr>
            <a:xfrm rot="14170433">
              <a:off x="1930151" y="683106"/>
              <a:ext cx="1908056" cy="358793"/>
            </a:xfrm>
            <a:prstGeom prst="rect">
              <a:avLst/>
            </a:prstGeom>
            <a:effectLst/>
          </p:spPr>
        </p:pic>
        <p:pic>
          <p:nvPicPr>
            <p:cNvPr id="1821" name="Line Line" descr="Line Line"/>
            <p:cNvPicPr>
              <a:picLocks/>
            </p:cNvPicPr>
            <p:nvPr/>
          </p:nvPicPr>
          <p:blipFill>
            <a:blip r:embed="rId5"/>
            <a:stretch>
              <a:fillRect/>
            </a:stretch>
          </p:blipFill>
          <p:spPr>
            <a:xfrm rot="17919943">
              <a:off x="4622825" y="626527"/>
              <a:ext cx="1925251" cy="358792"/>
            </a:xfrm>
            <a:prstGeom prst="rect">
              <a:avLst/>
            </a:prstGeom>
            <a:effectLst/>
          </p:spPr>
        </p:pic>
      </p:grpSp>
      <p:sp>
        <p:nvSpPr>
          <p:cNvPr id="1824" name="“naïve”"/>
          <p:cNvSpPr txBox="1"/>
          <p:nvPr/>
        </p:nvSpPr>
        <p:spPr>
          <a:xfrm>
            <a:off x="14076779" y="10487703"/>
            <a:ext cx="1383095" cy="535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chemeClr val="accent4">
                    <a:hueOff val="-1247790"/>
                    <a:lumOff val="-12326"/>
                  </a:schemeClr>
                </a:solidFill>
              </a:defRPr>
            </a:lvl1pPr>
          </a:lstStyle>
          <a:p>
            <a:r>
              <a:t>“naïve”</a:t>
            </a:r>
          </a:p>
        </p:txBody>
      </p:sp>
      <p:sp>
        <p:nvSpPr>
          <p:cNvPr id="1825" name="conditional probabilities can be used as a classifier!"/>
          <p:cNvSpPr txBox="1"/>
          <p:nvPr/>
        </p:nvSpPr>
        <p:spPr>
          <a:xfrm>
            <a:off x="1711461" y="9816025"/>
            <a:ext cx="10405722" cy="627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marL="553212" indent="-553212" algn="l" defTabSz="2413955">
              <a:lnSpc>
                <a:spcPct val="120000"/>
              </a:lnSpc>
              <a:buSzPct val="123000"/>
              <a:buChar char="■"/>
              <a:defRPr sz="3366" b="1" spc="-67">
                <a:solidFill>
                  <a:srgbClr val="000000"/>
                </a:solidFill>
              </a:defRPr>
            </a:pPr>
            <a:r>
              <a:t>conditional probabilities</a:t>
            </a:r>
            <a:r>
              <a:rPr b="0"/>
              <a:t> can be used as a classifier!</a:t>
            </a:r>
          </a:p>
        </p:txBody>
      </p:sp>
      <p:sp>
        <p:nvSpPr>
          <p:cNvPr id="1826" name="a classifier made this way, however, is “naïve” when extended to multiple features"/>
          <p:cNvSpPr txBox="1"/>
          <p:nvPr/>
        </p:nvSpPr>
        <p:spPr>
          <a:xfrm>
            <a:off x="1711461" y="10441453"/>
            <a:ext cx="10614876" cy="13073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58800" indent="-558800" algn="l">
              <a:lnSpc>
                <a:spcPct val="120000"/>
              </a:lnSpc>
              <a:buSzPct val="123000"/>
              <a:buChar char="■"/>
              <a:defRPr sz="3400" spc="-68">
                <a:solidFill>
                  <a:srgbClr val="000000"/>
                </a:solidFill>
              </a:defRPr>
            </a:pPr>
            <a:r>
              <a:rPr dirty="0"/>
              <a:t>a classifier made this way, however, is “</a:t>
            </a:r>
            <a:r>
              <a:rPr b="1" dirty="0"/>
              <a:t>naïve</a:t>
            </a:r>
            <a:r>
              <a:rPr dirty="0"/>
              <a:t>” when extended to multiple features</a:t>
            </a:r>
          </a:p>
        </p:txBody>
      </p:sp>
      <p:sp>
        <p:nvSpPr>
          <p:cNvPr id="1827" name="Naïve Bayes Classifier"/>
          <p:cNvSpPr txBox="1"/>
          <p:nvPr/>
        </p:nvSpPr>
        <p:spPr>
          <a:xfrm>
            <a:off x="12587329" y="3673898"/>
            <a:ext cx="3537828"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000" b="1">
                <a:solidFill>
                  <a:schemeClr val="accent1">
                    <a:lumOff val="-13575"/>
                  </a:schemeClr>
                </a:solidFill>
              </a:defRPr>
            </a:pPr>
            <a:r>
              <a:rPr dirty="0">
                <a:solidFill>
                  <a:srgbClr val="006D64"/>
                </a:solidFill>
              </a:rPr>
              <a:t>Classifier</a:t>
            </a:r>
          </a:p>
        </p:txBody>
      </p:sp>
      <mc:AlternateContent xmlns:mc="http://schemas.openxmlformats.org/markup-compatibility/2006" xmlns:a14="http://schemas.microsoft.com/office/drawing/2010/main">
        <mc:Choice Requires="a14">
          <p:sp>
            <p:nvSpPr>
              <p:cNvPr id="2" name="Equation">
                <a:extLst>
                  <a:ext uri="{FF2B5EF4-FFF2-40B4-BE49-F238E27FC236}">
                    <a16:creationId xmlns:a16="http://schemas.microsoft.com/office/drawing/2014/main" id="{EFB351B0-20F9-78EE-40B2-05FF351A4071}"/>
                  </a:ext>
                </a:extLst>
              </p:cNvPr>
              <p:cNvSpPr txBox="1"/>
              <p:nvPr/>
            </p:nvSpPr>
            <p:spPr>
              <a:xfrm>
                <a:off x="760925" y="6483555"/>
                <a:ext cx="8821005" cy="73866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800" b="0" i="1" smtClean="0">
                          <a:solidFill>
                            <a:schemeClr val="bg2">
                              <a:lumMod val="10000"/>
                            </a:schemeClr>
                          </a:solidFill>
                          <a:latin typeface="Cambria Math" panose="02040503050406030204" pitchFamily="18" charset="0"/>
                        </a:rPr>
                        <m:t>𝑃</m:t>
                      </m:r>
                      <m:r>
                        <a:rPr lang="en-US" sz="4800" b="0" i="1" smtClean="0">
                          <a:solidFill>
                            <a:schemeClr val="bg2">
                              <a:lumMod val="10000"/>
                            </a:schemeClr>
                          </a:solidFill>
                          <a:latin typeface="Cambria Math" panose="02040503050406030204" pitchFamily="18" charset="0"/>
                        </a:rPr>
                        <m:t>(</m:t>
                      </m:r>
                      <m:r>
                        <a:rPr lang="en-US" sz="4800" i="1">
                          <a:solidFill>
                            <a:srgbClr val="FF0000"/>
                          </a:solidFill>
                          <a:latin typeface="Cambria Math" panose="02040503050406030204" pitchFamily="18" charset="0"/>
                        </a:rPr>
                        <m:t>𝑠𝑝𝑎𝑚</m:t>
                      </m:r>
                      <m:r>
                        <a:rPr lang="en-US" sz="4800" i="1">
                          <a:solidFill>
                            <a:srgbClr val="000000"/>
                          </a:solidFill>
                          <a:latin typeface="Cambria Math" panose="02040503050406030204" pitchFamily="18" charset="0"/>
                        </a:rPr>
                        <m:t>|</m:t>
                      </m:r>
                      <m:r>
                        <a:rPr lang="en-US" sz="4800" i="1">
                          <a:solidFill>
                            <a:srgbClr val="0000FF"/>
                          </a:solidFill>
                          <a:latin typeface="Cambria Math" panose="02040503050406030204" pitchFamily="18" charset="0"/>
                        </a:rPr>
                        <m:t>𝑛𝑖𝑔𝑒𝑟𝑖𝑎𝑛𝑝𝑟𝑖𝑛𝑐𝑒</m:t>
                      </m:r>
                      <m:r>
                        <a:rPr lang="en-US" sz="4800" b="0" i="1" smtClean="0">
                          <a:solidFill>
                            <a:srgbClr val="0000FF"/>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chemeClr val="bg2">
                              <a:lumMod val="10000"/>
                            </a:schemeClr>
                          </a:solidFill>
                          <a:latin typeface="Cambria Math" panose="02040503050406030204" pitchFamily="18" charset="0"/>
                        </a:rPr>
                        <m:t>)</m:t>
                      </m:r>
                    </m:oMath>
                  </m:oMathPara>
                </a14:m>
                <a:endParaRPr sz="4800" dirty="0"/>
              </a:p>
            </p:txBody>
          </p:sp>
        </mc:Choice>
        <mc:Fallback xmlns="">
          <p:sp>
            <p:nvSpPr>
              <p:cNvPr id="2" name="Equation">
                <a:extLst>
                  <a:ext uri="{FF2B5EF4-FFF2-40B4-BE49-F238E27FC236}">
                    <a16:creationId xmlns:a16="http://schemas.microsoft.com/office/drawing/2014/main" id="{EFB351B0-20F9-78EE-40B2-05FF351A4071}"/>
                  </a:ext>
                </a:extLst>
              </p:cNvPr>
              <p:cNvSpPr txBox="1">
                <a:spLocks noRot="1" noChangeAspect="1" noMove="1" noResize="1" noEditPoints="1" noAdjustHandles="1" noChangeArrowheads="1" noChangeShapeType="1" noTextEdit="1"/>
              </p:cNvSpPr>
              <p:nvPr/>
            </p:nvSpPr>
            <p:spPr>
              <a:xfrm>
                <a:off x="760925" y="6483555"/>
                <a:ext cx="8821005" cy="738664"/>
              </a:xfrm>
              <a:prstGeom prst="rect">
                <a:avLst/>
              </a:prstGeom>
              <a:blipFill>
                <a:blip r:embed="rId6"/>
                <a:stretch>
                  <a:fillRect l="-1007" r="-1871" b="-38983"/>
                </a:stretch>
              </a:blipFill>
              <a:ln w="12700" cap="flat">
                <a:noFill/>
                <a:miter lim="400000"/>
              </a:ln>
              <a:effectLst/>
            </p:spPr>
            <p:txBody>
              <a:bodyPr/>
              <a:lstStyle/>
              <a:p>
                <a:r>
                  <a:rPr lang="en-US">
                    <a:noFill/>
                  </a:rPr>
                  <a:t> </a:t>
                </a:r>
              </a:p>
            </p:txBody>
          </p:sp>
        </mc:Fallback>
      </mc:AlternateContent>
      <p:sp>
        <p:nvSpPr>
          <p:cNvPr id="3" name="Google Shape;403;p55">
            <a:extLst>
              <a:ext uri="{FF2B5EF4-FFF2-40B4-BE49-F238E27FC236}">
                <a16:creationId xmlns:a16="http://schemas.microsoft.com/office/drawing/2014/main" id="{BA0DB056-EB15-F8DC-9653-0EA1322943C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60</a:t>
            </a:fld>
            <a:endParaRPr lang="en" dirty="0">
              <a:solidFill>
                <a:srgbClr val="004C7F"/>
              </a:solidFill>
              <a:latin typeface="Lato"/>
              <a:ea typeface="Lato"/>
              <a:cs typeface="Lato"/>
              <a:sym typeface="Lato"/>
            </a:endParaRPr>
          </a:p>
        </p:txBody>
      </p:sp>
      <p:sp>
        <p:nvSpPr>
          <p:cNvPr id="6" name="Decision Trees">
            <a:extLst>
              <a:ext uri="{FF2B5EF4-FFF2-40B4-BE49-F238E27FC236}">
                <a16:creationId xmlns:a16="http://schemas.microsoft.com/office/drawing/2014/main" id="{A369A93A-ADDB-1D26-5800-4CA513586ECA}"/>
              </a:ext>
            </a:extLst>
          </p:cNvPr>
          <p:cNvSpPr txBox="1"/>
          <p:nvPr/>
        </p:nvSpPr>
        <p:spPr>
          <a:xfrm>
            <a:off x="8082279" y="3673898"/>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Tree>
    <p:extLst>
      <p:ext uri="{BB962C8B-B14F-4D97-AF65-F5344CB8AC3E}">
        <p14:creationId xmlns:p14="http://schemas.microsoft.com/office/powerpoint/2010/main" val="495817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red apple&#10;&#10;Description automatically generated">
            <a:extLst>
              <a:ext uri="{FF2B5EF4-FFF2-40B4-BE49-F238E27FC236}">
                <a16:creationId xmlns:a16="http://schemas.microsoft.com/office/drawing/2014/main" id="{7AB64AA0-086B-9A40-C26A-FBD3045914E0}"/>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9137316" y="3256547"/>
            <a:ext cx="4826000" cy="4572000"/>
          </a:xfrm>
          <a:prstGeom prst="rect">
            <a:avLst/>
          </a:prstGeom>
        </p:spPr>
      </p:pic>
      <p:sp>
        <p:nvSpPr>
          <p:cNvPr id="8" name="Buy">
            <a:extLst>
              <a:ext uri="{FF2B5EF4-FFF2-40B4-BE49-F238E27FC236}">
                <a16:creationId xmlns:a16="http://schemas.microsoft.com/office/drawing/2014/main" id="{A23E2706-A938-28BE-92B5-2FE12A2BF4A9}"/>
              </a:ext>
            </a:extLst>
          </p:cNvPr>
          <p:cNvSpPr txBox="1"/>
          <p:nvPr/>
        </p:nvSpPr>
        <p:spPr>
          <a:xfrm>
            <a:off x="9107492" y="8210921"/>
            <a:ext cx="1518044"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rPr dirty="0"/>
              <a:t>Buy</a:t>
            </a:r>
            <a:r>
              <a:rPr lang="en-US" dirty="0"/>
              <a:t>?</a:t>
            </a:r>
            <a:endParaRPr dirty="0"/>
          </a:p>
        </p:txBody>
      </p:sp>
      <p:sp>
        <p:nvSpPr>
          <p:cNvPr id="9" name="Don’t buy">
            <a:extLst>
              <a:ext uri="{FF2B5EF4-FFF2-40B4-BE49-F238E27FC236}">
                <a16:creationId xmlns:a16="http://schemas.microsoft.com/office/drawing/2014/main" id="{8D1A757B-03DE-B3BC-48F9-C4FA64D97AAB}"/>
              </a:ext>
            </a:extLst>
          </p:cNvPr>
          <p:cNvSpPr txBox="1"/>
          <p:nvPr/>
        </p:nvSpPr>
        <p:spPr>
          <a:xfrm>
            <a:off x="11908755" y="8198923"/>
            <a:ext cx="31274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rPr dirty="0"/>
              <a:t>Don’t buy</a:t>
            </a:r>
            <a:r>
              <a:rPr lang="en-US" dirty="0"/>
              <a:t>?</a:t>
            </a:r>
            <a:endParaRPr dirty="0"/>
          </a:p>
        </p:txBody>
      </p:sp>
      <p:sp>
        <p:nvSpPr>
          <p:cNvPr id="2" name="Google Shape;403;p55">
            <a:extLst>
              <a:ext uri="{FF2B5EF4-FFF2-40B4-BE49-F238E27FC236}">
                <a16:creationId xmlns:a16="http://schemas.microsoft.com/office/drawing/2014/main" id="{F3557023-663E-FBC6-80E4-CCAADBAEEB1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61</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4208281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red apple&#10;&#10;Description automatically generated">
            <a:extLst>
              <a:ext uri="{FF2B5EF4-FFF2-40B4-BE49-F238E27FC236}">
                <a16:creationId xmlns:a16="http://schemas.microsoft.com/office/drawing/2014/main" id="{7AB64AA0-086B-9A40-C26A-FBD3045914E0}"/>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7559421" y="3801979"/>
            <a:ext cx="4826000" cy="4572000"/>
          </a:xfrm>
          <a:prstGeom prst="rect">
            <a:avLst/>
          </a:prstGeom>
        </p:spPr>
      </p:pic>
      <p:sp>
        <p:nvSpPr>
          <p:cNvPr id="8" name="Buy">
            <a:extLst>
              <a:ext uri="{FF2B5EF4-FFF2-40B4-BE49-F238E27FC236}">
                <a16:creationId xmlns:a16="http://schemas.microsoft.com/office/drawing/2014/main" id="{A23E2706-A938-28BE-92B5-2FE12A2BF4A9}"/>
              </a:ext>
            </a:extLst>
          </p:cNvPr>
          <p:cNvSpPr txBox="1"/>
          <p:nvPr/>
        </p:nvSpPr>
        <p:spPr>
          <a:xfrm>
            <a:off x="5895678" y="4505194"/>
            <a:ext cx="2281074"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rPr lang="en-US" dirty="0"/>
              <a:t>Did </a:t>
            </a:r>
            <a:r>
              <a:rPr dirty="0"/>
              <a:t>Buy</a:t>
            </a:r>
          </a:p>
        </p:txBody>
      </p:sp>
      <p:sp>
        <p:nvSpPr>
          <p:cNvPr id="9" name="Don’t buy">
            <a:extLst>
              <a:ext uri="{FF2B5EF4-FFF2-40B4-BE49-F238E27FC236}">
                <a16:creationId xmlns:a16="http://schemas.microsoft.com/office/drawing/2014/main" id="{8D1A757B-03DE-B3BC-48F9-C4FA64D97AAB}"/>
              </a:ext>
            </a:extLst>
          </p:cNvPr>
          <p:cNvSpPr txBox="1"/>
          <p:nvPr/>
        </p:nvSpPr>
        <p:spPr>
          <a:xfrm>
            <a:off x="5635992" y="11279007"/>
            <a:ext cx="254076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rPr lang="en-US" dirty="0"/>
              <a:t>Rejected</a:t>
            </a:r>
            <a:endParaRPr dirty="0"/>
          </a:p>
        </p:txBody>
      </p:sp>
      <p:pic>
        <p:nvPicPr>
          <p:cNvPr id="2" name="Picture 1" descr="A close up of a red apple&#10;&#10;Description automatically generated">
            <a:extLst>
              <a:ext uri="{FF2B5EF4-FFF2-40B4-BE49-F238E27FC236}">
                <a16:creationId xmlns:a16="http://schemas.microsoft.com/office/drawing/2014/main" id="{8B721BFC-7F42-2A60-FDCB-B3CC06AAFE74}"/>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427120" y="2434811"/>
            <a:ext cx="2886243" cy="2734335"/>
          </a:xfrm>
          <a:prstGeom prst="rect">
            <a:avLst/>
          </a:prstGeom>
        </p:spPr>
      </p:pic>
      <p:pic>
        <p:nvPicPr>
          <p:cNvPr id="3" name="Picture 2" descr="A close up of a red apple&#10;&#10;Description automatically generated">
            <a:extLst>
              <a:ext uri="{FF2B5EF4-FFF2-40B4-BE49-F238E27FC236}">
                <a16:creationId xmlns:a16="http://schemas.microsoft.com/office/drawing/2014/main" id="{27C72856-B50F-1B78-05D1-F2C83D6E2CC9}"/>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3313363" y="1777085"/>
            <a:ext cx="2413000" cy="2286000"/>
          </a:xfrm>
          <a:prstGeom prst="rect">
            <a:avLst/>
          </a:prstGeom>
        </p:spPr>
      </p:pic>
      <p:pic>
        <p:nvPicPr>
          <p:cNvPr id="4" name="Picture 3" descr="A close up of a red apple&#10;&#10;Description automatically generated">
            <a:extLst>
              <a:ext uri="{FF2B5EF4-FFF2-40B4-BE49-F238E27FC236}">
                <a16:creationId xmlns:a16="http://schemas.microsoft.com/office/drawing/2014/main" id="{25BC9F32-EEAA-300F-FAE4-D06FB03BD242}"/>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240588" y="235143"/>
            <a:ext cx="3255211" cy="3083884"/>
          </a:xfrm>
          <a:prstGeom prst="rect">
            <a:avLst/>
          </a:prstGeom>
        </p:spPr>
      </p:pic>
      <p:pic>
        <p:nvPicPr>
          <p:cNvPr id="5" name="Picture 4" descr="A close up of a red apple&#10;&#10;Description automatically generated">
            <a:extLst>
              <a:ext uri="{FF2B5EF4-FFF2-40B4-BE49-F238E27FC236}">
                <a16:creationId xmlns:a16="http://schemas.microsoft.com/office/drawing/2014/main" id="{C3A886A0-4FAB-0127-DFD5-BF2944B3ACBE}"/>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4519863" y="1083791"/>
            <a:ext cx="3144810" cy="2979294"/>
          </a:xfrm>
          <a:prstGeom prst="rect">
            <a:avLst/>
          </a:prstGeom>
        </p:spPr>
      </p:pic>
      <p:pic>
        <p:nvPicPr>
          <p:cNvPr id="6" name="Picture 5" descr="A close up of a red apple&#10;&#10;Description automatically generated">
            <a:extLst>
              <a:ext uri="{FF2B5EF4-FFF2-40B4-BE49-F238E27FC236}">
                <a16:creationId xmlns:a16="http://schemas.microsoft.com/office/drawing/2014/main" id="{FB903060-79AF-821F-848C-B46EF024772F}"/>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0" y="7669419"/>
            <a:ext cx="4698112" cy="4450843"/>
          </a:xfrm>
          <a:prstGeom prst="rect">
            <a:avLst/>
          </a:prstGeom>
        </p:spPr>
      </p:pic>
      <p:pic>
        <p:nvPicPr>
          <p:cNvPr id="10" name="Picture 9" descr="A close up of a red apple&#10;&#10;Description automatically generated">
            <a:extLst>
              <a:ext uri="{FF2B5EF4-FFF2-40B4-BE49-F238E27FC236}">
                <a16:creationId xmlns:a16="http://schemas.microsoft.com/office/drawing/2014/main" id="{A5BFE8BA-EB62-E058-1C6F-18DAAF6DA68A}"/>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3703760" y="6566793"/>
            <a:ext cx="5037092" cy="4771982"/>
          </a:xfrm>
          <a:prstGeom prst="rect">
            <a:avLst/>
          </a:prstGeom>
        </p:spPr>
      </p:pic>
      <p:pic>
        <p:nvPicPr>
          <p:cNvPr id="11" name="Picture 10" descr="A close up of a red apple&#10;&#10;Description automatically generated">
            <a:extLst>
              <a:ext uri="{FF2B5EF4-FFF2-40B4-BE49-F238E27FC236}">
                <a16:creationId xmlns:a16="http://schemas.microsoft.com/office/drawing/2014/main" id="{6A971B8E-0E64-CBE5-F193-F255B22C4AE8}"/>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427120" y="5577050"/>
            <a:ext cx="6018732" cy="5701957"/>
          </a:xfrm>
          <a:prstGeom prst="rect">
            <a:avLst/>
          </a:prstGeom>
        </p:spPr>
      </p:pic>
      <p:pic>
        <p:nvPicPr>
          <p:cNvPr id="12" name="Picture 11" descr="A close up of a red apple&#10;&#10;Description automatically generated">
            <a:extLst>
              <a:ext uri="{FF2B5EF4-FFF2-40B4-BE49-F238E27FC236}">
                <a16:creationId xmlns:a16="http://schemas.microsoft.com/office/drawing/2014/main" id="{3981998E-BEC9-DA7F-A06A-B5A6958AC622}"/>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6694396" y="6840899"/>
            <a:ext cx="4454867" cy="4220400"/>
          </a:xfrm>
          <a:prstGeom prst="rect">
            <a:avLst/>
          </a:prstGeom>
        </p:spPr>
      </p:pic>
      <p:sp>
        <p:nvSpPr>
          <p:cNvPr id="13" name="Google Shape;403;p55">
            <a:extLst>
              <a:ext uri="{FF2B5EF4-FFF2-40B4-BE49-F238E27FC236}">
                <a16:creationId xmlns:a16="http://schemas.microsoft.com/office/drawing/2014/main" id="{A7B80C77-CABA-0E4C-5980-F4AB2DE7C46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62</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40973844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4E84FB53-614B-AAC6-3758-B72B4C79F5A9}"/>
              </a:ext>
            </a:extLst>
          </p:cNvPr>
          <p:cNvCxnSpPr>
            <a:cxnSpLocks/>
          </p:cNvCxnSpPr>
          <p:nvPr/>
        </p:nvCxnSpPr>
        <p:spPr>
          <a:xfrm>
            <a:off x="1283368" y="9079827"/>
            <a:ext cx="22073937" cy="0"/>
          </a:xfrm>
          <a:prstGeom prst="straightConnector1">
            <a:avLst/>
          </a:prstGeom>
          <a:noFill/>
          <a:ln w="38100" cap="flat">
            <a:solidFill>
              <a:srgbClr val="006D64"/>
            </a:solidFill>
            <a:prstDash val="dash"/>
            <a:miter lim="400000"/>
            <a:headEnd type="triangle"/>
            <a:tailEnd type="triangle"/>
          </a:ln>
          <a:effectLst/>
          <a:sp3d/>
        </p:spPr>
        <p:style>
          <a:lnRef idx="0">
            <a:scrgbClr r="0" g="0" b="0"/>
          </a:lnRef>
          <a:fillRef idx="0">
            <a:scrgbClr r="0" g="0" b="0"/>
          </a:fillRef>
          <a:effectRef idx="0">
            <a:scrgbClr r="0" g="0" b="0"/>
          </a:effectRef>
          <a:fontRef idx="none"/>
        </p:style>
      </p:cxnSp>
      <p:pic>
        <p:nvPicPr>
          <p:cNvPr id="17" name="Picture 16" descr="A close up of a red apple&#10;&#10;Description automatically generated">
            <a:extLst>
              <a:ext uri="{FF2B5EF4-FFF2-40B4-BE49-F238E27FC236}">
                <a16:creationId xmlns:a16="http://schemas.microsoft.com/office/drawing/2014/main" id="{0A9396EF-1F92-1CEE-5F31-3F8AE2B1516D}"/>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9455640" y="1246584"/>
            <a:ext cx="2607732" cy="2470483"/>
          </a:xfrm>
          <a:prstGeom prst="rect">
            <a:avLst/>
          </a:prstGeom>
        </p:spPr>
      </p:pic>
      <p:pic>
        <p:nvPicPr>
          <p:cNvPr id="18" name="Picture 17" descr="A close up of a red apple&#10;&#10;Description automatically generated">
            <a:extLst>
              <a:ext uri="{FF2B5EF4-FFF2-40B4-BE49-F238E27FC236}">
                <a16:creationId xmlns:a16="http://schemas.microsoft.com/office/drawing/2014/main" id="{E0D3860E-4D61-562C-FB76-339527B7BA89}"/>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3840836" y="7467102"/>
            <a:ext cx="1559584" cy="1477500"/>
          </a:xfrm>
          <a:prstGeom prst="rect">
            <a:avLst/>
          </a:prstGeom>
        </p:spPr>
      </p:pic>
      <p:pic>
        <p:nvPicPr>
          <p:cNvPr id="19" name="Picture 18" descr="A close up of a red apple&#10;&#10;Description automatically generated">
            <a:extLst>
              <a:ext uri="{FF2B5EF4-FFF2-40B4-BE49-F238E27FC236}">
                <a16:creationId xmlns:a16="http://schemas.microsoft.com/office/drawing/2014/main" id="{091059A3-079E-617E-DC08-271F9007B0AC}"/>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686913" y="7697556"/>
            <a:ext cx="1303867" cy="1235242"/>
          </a:xfrm>
          <a:prstGeom prst="rect">
            <a:avLst/>
          </a:prstGeom>
        </p:spPr>
      </p:pic>
      <p:pic>
        <p:nvPicPr>
          <p:cNvPr id="20" name="Picture 19" descr="A close up of a red apple&#10;&#10;Description automatically generated">
            <a:extLst>
              <a:ext uri="{FF2B5EF4-FFF2-40B4-BE49-F238E27FC236}">
                <a16:creationId xmlns:a16="http://schemas.microsoft.com/office/drawing/2014/main" id="{5414121B-82AD-653E-D1E9-E64888168462}"/>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6018296" y="7303684"/>
            <a:ext cx="1758956" cy="1666379"/>
          </a:xfrm>
          <a:prstGeom prst="rect">
            <a:avLst/>
          </a:prstGeom>
        </p:spPr>
      </p:pic>
      <p:pic>
        <p:nvPicPr>
          <p:cNvPr id="21" name="Picture 20" descr="A close up of a red apple&#10;&#10;Description automatically generated">
            <a:extLst>
              <a:ext uri="{FF2B5EF4-FFF2-40B4-BE49-F238E27FC236}">
                <a16:creationId xmlns:a16="http://schemas.microsoft.com/office/drawing/2014/main" id="{057AF960-001A-FE1D-93A6-D1237DB42D51}"/>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4680284" y="7386824"/>
            <a:ext cx="1699300" cy="1609863"/>
          </a:xfrm>
          <a:prstGeom prst="rect">
            <a:avLst/>
          </a:prstGeom>
        </p:spPr>
      </p:pic>
      <p:pic>
        <p:nvPicPr>
          <p:cNvPr id="22" name="Picture 21" descr="A close up of a red apple&#10;&#10;Description automatically generated">
            <a:extLst>
              <a:ext uri="{FF2B5EF4-FFF2-40B4-BE49-F238E27FC236}">
                <a16:creationId xmlns:a16="http://schemas.microsoft.com/office/drawing/2014/main" id="{A0538560-538A-3E82-331F-85D8B7EA0C0A}"/>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4271579" y="6539586"/>
            <a:ext cx="2538628" cy="2405016"/>
          </a:xfrm>
          <a:prstGeom prst="rect">
            <a:avLst/>
          </a:prstGeom>
        </p:spPr>
      </p:pic>
      <p:pic>
        <p:nvPicPr>
          <p:cNvPr id="23" name="Picture 22" descr="A close up of a red apple&#10;&#10;Description automatically generated">
            <a:extLst>
              <a:ext uri="{FF2B5EF4-FFF2-40B4-BE49-F238E27FC236}">
                <a16:creationId xmlns:a16="http://schemas.microsoft.com/office/drawing/2014/main" id="{0FAB3174-123F-5E90-59C4-6DE44B3A6AD6}"/>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7206631" y="6408285"/>
            <a:ext cx="2721795" cy="2578543"/>
          </a:xfrm>
          <a:prstGeom prst="rect">
            <a:avLst/>
          </a:prstGeom>
        </p:spPr>
      </p:pic>
      <p:pic>
        <p:nvPicPr>
          <p:cNvPr id="24" name="Picture 23" descr="A close up of a red apple&#10;&#10;Description automatically generated">
            <a:extLst>
              <a:ext uri="{FF2B5EF4-FFF2-40B4-BE49-F238E27FC236}">
                <a16:creationId xmlns:a16="http://schemas.microsoft.com/office/drawing/2014/main" id="{6A2BB134-7F6C-2A59-3CE1-DBFF68137CF0}"/>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9703716" y="6033607"/>
            <a:ext cx="3252226" cy="3081056"/>
          </a:xfrm>
          <a:prstGeom prst="rect">
            <a:avLst/>
          </a:prstGeom>
        </p:spPr>
      </p:pic>
      <p:pic>
        <p:nvPicPr>
          <p:cNvPr id="25" name="Picture 24" descr="A close up of a red apple&#10;&#10;Description automatically generated">
            <a:extLst>
              <a:ext uri="{FF2B5EF4-FFF2-40B4-BE49-F238E27FC236}">
                <a16:creationId xmlns:a16="http://schemas.microsoft.com/office/drawing/2014/main" id="{3C4CF49E-1F15-EAAF-DFFF-940C53074DF3}"/>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2063372" y="6706332"/>
            <a:ext cx="2407190" cy="2280496"/>
          </a:xfrm>
          <a:prstGeom prst="rect">
            <a:avLst/>
          </a:prstGeom>
        </p:spPr>
      </p:pic>
      <p:sp>
        <p:nvSpPr>
          <p:cNvPr id="26" name="TextBox 25">
            <a:extLst>
              <a:ext uri="{FF2B5EF4-FFF2-40B4-BE49-F238E27FC236}">
                <a16:creationId xmlns:a16="http://schemas.microsoft.com/office/drawing/2014/main" id="{BC4352AD-DEA6-DC96-8246-72DB65B7E10D}"/>
              </a:ext>
            </a:extLst>
          </p:cNvPr>
          <p:cNvSpPr txBox="1"/>
          <p:nvPr/>
        </p:nvSpPr>
        <p:spPr>
          <a:xfrm>
            <a:off x="1931662" y="9103748"/>
            <a:ext cx="47513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chemeClr val="accent3"/>
                </a:solidFill>
              </a:rPr>
              <a:t>Previously accepted</a:t>
            </a:r>
            <a:endParaRPr kumimoji="0" lang="en-US" sz="4000" b="0" i="0" u="none" strike="noStrike" cap="none" spc="0" normalizeH="0" baseline="0" dirty="0">
              <a:ln>
                <a:noFill/>
              </a:ln>
              <a:solidFill>
                <a:schemeClr val="accent3"/>
              </a:solidFill>
              <a:effectLst/>
              <a:uFillTx/>
              <a:latin typeface="+mn-lt"/>
              <a:ea typeface="+mn-ea"/>
              <a:cs typeface="+mn-cs"/>
              <a:sym typeface="Helvetica Neue"/>
            </a:endParaRPr>
          </a:p>
        </p:txBody>
      </p:sp>
      <p:sp>
        <p:nvSpPr>
          <p:cNvPr id="27" name="TextBox 26">
            <a:extLst>
              <a:ext uri="{FF2B5EF4-FFF2-40B4-BE49-F238E27FC236}">
                <a16:creationId xmlns:a16="http://schemas.microsoft.com/office/drawing/2014/main" id="{E8743066-9329-204E-70F8-78CD0A9EDBF7}"/>
              </a:ext>
            </a:extLst>
          </p:cNvPr>
          <p:cNvSpPr txBox="1"/>
          <p:nvPr/>
        </p:nvSpPr>
        <p:spPr>
          <a:xfrm>
            <a:off x="14978458" y="9114663"/>
            <a:ext cx="445634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chemeClr val="accent5">
                    <a:lumMod val="75000"/>
                  </a:schemeClr>
                </a:solidFill>
              </a:rPr>
              <a:t>Previously rejected</a:t>
            </a:r>
            <a:endParaRPr kumimoji="0" lang="en-US" sz="4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sp>
        <p:nvSpPr>
          <p:cNvPr id="2" name="Google Shape;403;p55">
            <a:extLst>
              <a:ext uri="{FF2B5EF4-FFF2-40B4-BE49-F238E27FC236}">
                <a16:creationId xmlns:a16="http://schemas.microsoft.com/office/drawing/2014/main" id="{E690D709-0BC6-536C-AEC1-DEFAE38545E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63</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2894030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4E84FB53-614B-AAC6-3758-B72B4C79F5A9}"/>
              </a:ext>
            </a:extLst>
          </p:cNvPr>
          <p:cNvCxnSpPr>
            <a:cxnSpLocks/>
          </p:cNvCxnSpPr>
          <p:nvPr/>
        </p:nvCxnSpPr>
        <p:spPr>
          <a:xfrm>
            <a:off x="1283368" y="9079827"/>
            <a:ext cx="22073937" cy="0"/>
          </a:xfrm>
          <a:prstGeom prst="straightConnector1">
            <a:avLst/>
          </a:prstGeom>
          <a:noFill/>
          <a:ln w="38100" cap="flat">
            <a:solidFill>
              <a:srgbClr val="006D64"/>
            </a:solidFill>
            <a:prstDash val="dash"/>
            <a:miter lim="400000"/>
            <a:headEnd type="triangle"/>
            <a:tailEnd type="triangle"/>
          </a:ln>
          <a:effectLst/>
          <a:sp3d/>
        </p:spPr>
        <p:style>
          <a:lnRef idx="0">
            <a:scrgbClr r="0" g="0" b="0"/>
          </a:lnRef>
          <a:fillRef idx="0">
            <a:scrgbClr r="0" g="0" b="0"/>
          </a:fillRef>
          <a:effectRef idx="0">
            <a:scrgbClr r="0" g="0" b="0"/>
          </a:effectRef>
          <a:fontRef idx="none"/>
        </p:style>
      </p:cxnSp>
      <p:pic>
        <p:nvPicPr>
          <p:cNvPr id="17" name="Picture 16" descr="A close up of a red apple&#10;&#10;Description automatically generated">
            <a:extLst>
              <a:ext uri="{FF2B5EF4-FFF2-40B4-BE49-F238E27FC236}">
                <a16:creationId xmlns:a16="http://schemas.microsoft.com/office/drawing/2014/main" id="{0A9396EF-1F92-1CEE-5F31-3F8AE2B1516D}"/>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5726302" y="1775973"/>
            <a:ext cx="2607732" cy="2470483"/>
          </a:xfrm>
          <a:prstGeom prst="rect">
            <a:avLst/>
          </a:prstGeom>
        </p:spPr>
      </p:pic>
      <p:pic>
        <p:nvPicPr>
          <p:cNvPr id="18" name="Picture 17" descr="A close up of a red apple&#10;&#10;Description automatically generated">
            <a:extLst>
              <a:ext uri="{FF2B5EF4-FFF2-40B4-BE49-F238E27FC236}">
                <a16:creationId xmlns:a16="http://schemas.microsoft.com/office/drawing/2014/main" id="{E0D3860E-4D61-562C-FB76-339527B7BA89}"/>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3840836" y="7467102"/>
            <a:ext cx="1559584" cy="1477500"/>
          </a:xfrm>
          <a:prstGeom prst="rect">
            <a:avLst/>
          </a:prstGeom>
        </p:spPr>
      </p:pic>
      <p:pic>
        <p:nvPicPr>
          <p:cNvPr id="19" name="Picture 18" descr="A close up of a red apple&#10;&#10;Description automatically generated">
            <a:extLst>
              <a:ext uri="{FF2B5EF4-FFF2-40B4-BE49-F238E27FC236}">
                <a16:creationId xmlns:a16="http://schemas.microsoft.com/office/drawing/2014/main" id="{091059A3-079E-617E-DC08-271F9007B0AC}"/>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686913" y="7697556"/>
            <a:ext cx="1303867" cy="1235242"/>
          </a:xfrm>
          <a:prstGeom prst="rect">
            <a:avLst/>
          </a:prstGeom>
        </p:spPr>
      </p:pic>
      <p:pic>
        <p:nvPicPr>
          <p:cNvPr id="20" name="Picture 19" descr="A close up of a red apple&#10;&#10;Description automatically generated">
            <a:extLst>
              <a:ext uri="{FF2B5EF4-FFF2-40B4-BE49-F238E27FC236}">
                <a16:creationId xmlns:a16="http://schemas.microsoft.com/office/drawing/2014/main" id="{5414121B-82AD-653E-D1E9-E64888168462}"/>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6018296" y="7303684"/>
            <a:ext cx="1758956" cy="1666379"/>
          </a:xfrm>
          <a:prstGeom prst="rect">
            <a:avLst/>
          </a:prstGeom>
        </p:spPr>
      </p:pic>
      <p:pic>
        <p:nvPicPr>
          <p:cNvPr id="21" name="Picture 20" descr="A close up of a red apple&#10;&#10;Description automatically generated">
            <a:extLst>
              <a:ext uri="{FF2B5EF4-FFF2-40B4-BE49-F238E27FC236}">
                <a16:creationId xmlns:a16="http://schemas.microsoft.com/office/drawing/2014/main" id="{057AF960-001A-FE1D-93A6-D1237DB42D51}"/>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4680284" y="7386824"/>
            <a:ext cx="1699300" cy="1609863"/>
          </a:xfrm>
          <a:prstGeom prst="rect">
            <a:avLst/>
          </a:prstGeom>
        </p:spPr>
      </p:pic>
      <p:pic>
        <p:nvPicPr>
          <p:cNvPr id="22" name="Picture 21" descr="A close up of a red apple&#10;&#10;Description automatically generated">
            <a:extLst>
              <a:ext uri="{FF2B5EF4-FFF2-40B4-BE49-F238E27FC236}">
                <a16:creationId xmlns:a16="http://schemas.microsoft.com/office/drawing/2014/main" id="{A0538560-538A-3E82-331F-85D8B7EA0C0A}"/>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4271579" y="6539586"/>
            <a:ext cx="2538628" cy="2405016"/>
          </a:xfrm>
          <a:prstGeom prst="rect">
            <a:avLst/>
          </a:prstGeom>
        </p:spPr>
      </p:pic>
      <p:pic>
        <p:nvPicPr>
          <p:cNvPr id="23" name="Picture 22" descr="A close up of a red apple&#10;&#10;Description automatically generated">
            <a:extLst>
              <a:ext uri="{FF2B5EF4-FFF2-40B4-BE49-F238E27FC236}">
                <a16:creationId xmlns:a16="http://schemas.microsoft.com/office/drawing/2014/main" id="{0FAB3174-123F-5E90-59C4-6DE44B3A6AD6}"/>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7206631" y="6408285"/>
            <a:ext cx="2721795" cy="2578543"/>
          </a:xfrm>
          <a:prstGeom prst="rect">
            <a:avLst/>
          </a:prstGeom>
        </p:spPr>
      </p:pic>
      <p:pic>
        <p:nvPicPr>
          <p:cNvPr id="24" name="Picture 23" descr="A close up of a red apple&#10;&#10;Description automatically generated">
            <a:extLst>
              <a:ext uri="{FF2B5EF4-FFF2-40B4-BE49-F238E27FC236}">
                <a16:creationId xmlns:a16="http://schemas.microsoft.com/office/drawing/2014/main" id="{6A2BB134-7F6C-2A59-3CE1-DBFF68137CF0}"/>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9703716" y="6033607"/>
            <a:ext cx="3252226" cy="3081056"/>
          </a:xfrm>
          <a:prstGeom prst="rect">
            <a:avLst/>
          </a:prstGeom>
        </p:spPr>
      </p:pic>
      <p:pic>
        <p:nvPicPr>
          <p:cNvPr id="25" name="Picture 24" descr="A close up of a red apple&#10;&#10;Description automatically generated">
            <a:extLst>
              <a:ext uri="{FF2B5EF4-FFF2-40B4-BE49-F238E27FC236}">
                <a16:creationId xmlns:a16="http://schemas.microsoft.com/office/drawing/2014/main" id="{3C4CF49E-1F15-EAAF-DFFF-940C53074DF3}"/>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2063372" y="6706332"/>
            <a:ext cx="2407190" cy="2280496"/>
          </a:xfrm>
          <a:prstGeom prst="rect">
            <a:avLst/>
          </a:prstGeom>
        </p:spPr>
      </p:pic>
      <p:sp>
        <p:nvSpPr>
          <p:cNvPr id="26" name="TextBox 25">
            <a:extLst>
              <a:ext uri="{FF2B5EF4-FFF2-40B4-BE49-F238E27FC236}">
                <a16:creationId xmlns:a16="http://schemas.microsoft.com/office/drawing/2014/main" id="{BC4352AD-DEA6-DC96-8246-72DB65B7E10D}"/>
              </a:ext>
            </a:extLst>
          </p:cNvPr>
          <p:cNvSpPr txBox="1"/>
          <p:nvPr/>
        </p:nvSpPr>
        <p:spPr>
          <a:xfrm>
            <a:off x="1931662" y="9103748"/>
            <a:ext cx="47513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chemeClr val="accent3"/>
                </a:solidFill>
              </a:rPr>
              <a:t>Previously accepted</a:t>
            </a:r>
            <a:endParaRPr kumimoji="0" lang="en-US" sz="4000" b="0" i="0" u="none" strike="noStrike" cap="none" spc="0" normalizeH="0" baseline="0" dirty="0">
              <a:ln>
                <a:noFill/>
              </a:ln>
              <a:solidFill>
                <a:schemeClr val="accent3"/>
              </a:solidFill>
              <a:effectLst/>
              <a:uFillTx/>
              <a:latin typeface="+mn-lt"/>
              <a:ea typeface="+mn-ea"/>
              <a:cs typeface="+mn-cs"/>
              <a:sym typeface="Helvetica Neue"/>
            </a:endParaRPr>
          </a:p>
        </p:txBody>
      </p:sp>
      <p:sp>
        <p:nvSpPr>
          <p:cNvPr id="27" name="TextBox 26">
            <a:extLst>
              <a:ext uri="{FF2B5EF4-FFF2-40B4-BE49-F238E27FC236}">
                <a16:creationId xmlns:a16="http://schemas.microsoft.com/office/drawing/2014/main" id="{E8743066-9329-204E-70F8-78CD0A9EDBF7}"/>
              </a:ext>
            </a:extLst>
          </p:cNvPr>
          <p:cNvSpPr txBox="1"/>
          <p:nvPr/>
        </p:nvSpPr>
        <p:spPr>
          <a:xfrm>
            <a:off x="14978458" y="9114663"/>
            <a:ext cx="445634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chemeClr val="accent5">
                    <a:lumMod val="75000"/>
                  </a:schemeClr>
                </a:solidFill>
              </a:rPr>
              <a:t>Previously rejected</a:t>
            </a:r>
            <a:endParaRPr kumimoji="0" lang="en-US" sz="4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cxnSp>
        <p:nvCxnSpPr>
          <p:cNvPr id="3" name="Straight Arrow Connector 2">
            <a:extLst>
              <a:ext uri="{FF2B5EF4-FFF2-40B4-BE49-F238E27FC236}">
                <a16:creationId xmlns:a16="http://schemas.microsoft.com/office/drawing/2014/main" id="{FE948EA6-9124-8C3E-4984-9EE3BDDAF0DB}"/>
              </a:ext>
            </a:extLst>
          </p:cNvPr>
          <p:cNvCxnSpPr/>
          <p:nvPr/>
        </p:nvCxnSpPr>
        <p:spPr>
          <a:xfrm flipH="1">
            <a:off x="14228526" y="3996106"/>
            <a:ext cx="1754484" cy="2390581"/>
          </a:xfrm>
          <a:prstGeom prst="straightConnector1">
            <a:avLst/>
          </a:prstGeom>
          <a:noFill/>
          <a:ln w="76200" cap="flat">
            <a:solidFill>
              <a:srgbClr val="EF700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 name="Straight Arrow Connector 3">
            <a:extLst>
              <a:ext uri="{FF2B5EF4-FFF2-40B4-BE49-F238E27FC236}">
                <a16:creationId xmlns:a16="http://schemas.microsoft.com/office/drawing/2014/main" id="{07FD5262-26BD-9F00-D9CF-6D2A77D58A43}"/>
              </a:ext>
            </a:extLst>
          </p:cNvPr>
          <p:cNvCxnSpPr>
            <a:cxnSpLocks/>
          </p:cNvCxnSpPr>
          <p:nvPr/>
        </p:nvCxnSpPr>
        <p:spPr>
          <a:xfrm flipH="1">
            <a:off x="15726302" y="4246456"/>
            <a:ext cx="877242" cy="2287260"/>
          </a:xfrm>
          <a:prstGeom prst="straightConnector1">
            <a:avLst/>
          </a:prstGeom>
          <a:noFill/>
          <a:ln w="76200" cap="flat">
            <a:solidFill>
              <a:srgbClr val="EF700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41017847-499C-3203-0835-5CD819C5D87F}"/>
              </a:ext>
            </a:extLst>
          </p:cNvPr>
          <p:cNvCxnSpPr>
            <a:cxnSpLocks/>
          </p:cNvCxnSpPr>
          <p:nvPr/>
        </p:nvCxnSpPr>
        <p:spPr>
          <a:xfrm>
            <a:off x="17466756" y="4154554"/>
            <a:ext cx="1013339" cy="2160732"/>
          </a:xfrm>
          <a:prstGeom prst="straightConnector1">
            <a:avLst/>
          </a:prstGeom>
          <a:noFill/>
          <a:ln w="76200" cap="flat">
            <a:solidFill>
              <a:srgbClr val="EF700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532266F1-FFF2-40DF-8E13-54EDFADC3373}"/>
              </a:ext>
            </a:extLst>
          </p:cNvPr>
          <p:cNvCxnSpPr>
            <a:cxnSpLocks/>
          </p:cNvCxnSpPr>
          <p:nvPr/>
        </p:nvCxnSpPr>
        <p:spPr>
          <a:xfrm>
            <a:off x="18101320" y="3643026"/>
            <a:ext cx="2609038" cy="2782024"/>
          </a:xfrm>
          <a:prstGeom prst="straightConnector1">
            <a:avLst/>
          </a:prstGeom>
          <a:noFill/>
          <a:ln w="76200" cap="flat">
            <a:solidFill>
              <a:srgbClr val="EF700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AA3EEEB4-7E8D-1D7A-6171-F399015FE3CE}"/>
              </a:ext>
            </a:extLst>
          </p:cNvPr>
          <p:cNvSpPr txBox="1"/>
          <p:nvPr/>
        </p:nvSpPr>
        <p:spPr>
          <a:xfrm>
            <a:off x="16164611" y="5610335"/>
            <a:ext cx="18450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EF7001"/>
                </a:solidFill>
                <a:effectLst/>
                <a:uFillTx/>
                <a:latin typeface="+mn-lt"/>
                <a:ea typeface="+mn-ea"/>
                <a:cs typeface="+mn-cs"/>
                <a:sym typeface="Helvetica Neue"/>
              </a:rPr>
              <a:t>More related</a:t>
            </a:r>
          </a:p>
        </p:txBody>
      </p:sp>
      <p:sp>
        <p:nvSpPr>
          <p:cNvPr id="15" name="TextBox 14">
            <a:extLst>
              <a:ext uri="{FF2B5EF4-FFF2-40B4-BE49-F238E27FC236}">
                <a16:creationId xmlns:a16="http://schemas.microsoft.com/office/drawing/2014/main" id="{6EDB6641-B988-60FB-914A-0AEC9F3AA3DD}"/>
              </a:ext>
            </a:extLst>
          </p:cNvPr>
          <p:cNvSpPr txBox="1"/>
          <p:nvPr/>
        </p:nvSpPr>
        <p:spPr>
          <a:xfrm>
            <a:off x="1836746" y="3962632"/>
            <a:ext cx="402193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We find the</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6" name="TextBox 15">
            <a:extLst>
              <a:ext uri="{FF2B5EF4-FFF2-40B4-BE49-F238E27FC236}">
                <a16:creationId xmlns:a16="http://schemas.microsoft.com/office/drawing/2014/main" id="{8D7AB9DC-8DC4-620A-AC0D-932F0F2C0458}"/>
              </a:ext>
            </a:extLst>
          </p:cNvPr>
          <p:cNvSpPr txBox="1"/>
          <p:nvPr/>
        </p:nvSpPr>
        <p:spPr>
          <a:xfrm>
            <a:off x="5903456" y="3932394"/>
            <a:ext cx="775853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4C7F"/>
                </a:solidFill>
                <a:effectLst/>
                <a:uFillTx/>
                <a:latin typeface="+mn-lt"/>
                <a:ea typeface="+mn-ea"/>
                <a:cs typeface="+mn-cs"/>
                <a:sym typeface="Helvetica Neue"/>
              </a:rPr>
              <a:t>K Nearest Neighbors</a:t>
            </a:r>
          </a:p>
        </p:txBody>
      </p:sp>
      <p:sp>
        <p:nvSpPr>
          <p:cNvPr id="2" name="Google Shape;403;p55">
            <a:extLst>
              <a:ext uri="{FF2B5EF4-FFF2-40B4-BE49-F238E27FC236}">
                <a16:creationId xmlns:a16="http://schemas.microsoft.com/office/drawing/2014/main" id="{548AC6D1-4FA4-7568-4428-0A6AB10805C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64</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1105573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588DAE06-59CE-EC5C-A698-3122280BD9D4}"/>
              </a:ext>
            </a:extLst>
          </p:cNvPr>
          <p:cNvSpPr txBox="1"/>
          <p:nvPr/>
        </p:nvSpPr>
        <p:spPr>
          <a:xfrm>
            <a:off x="228601" y="228844"/>
            <a:ext cx="775853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4C7F"/>
                </a:solidFill>
                <a:effectLst/>
                <a:uFillTx/>
                <a:latin typeface="+mn-lt"/>
                <a:ea typeface="+mn-ea"/>
                <a:cs typeface="+mn-cs"/>
                <a:sym typeface="Helvetica Neue"/>
              </a:rPr>
              <a:t>K Nearest Neighbors</a:t>
            </a:r>
          </a:p>
        </p:txBody>
      </p:sp>
      <p:sp>
        <p:nvSpPr>
          <p:cNvPr id="7" name="Line">
            <a:extLst>
              <a:ext uri="{FF2B5EF4-FFF2-40B4-BE49-F238E27FC236}">
                <a16:creationId xmlns:a16="http://schemas.microsoft.com/office/drawing/2014/main" id="{2FCB5AD5-30DB-E138-C515-0993C2A21B86}"/>
              </a:ext>
            </a:extLst>
          </p:cNvPr>
          <p:cNvSpPr/>
          <p:nvPr/>
        </p:nvSpPr>
        <p:spPr>
          <a:xfrm flipV="1">
            <a:off x="2467085" y="2557481"/>
            <a:ext cx="1" cy="9817517"/>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 name="Line">
            <a:extLst>
              <a:ext uri="{FF2B5EF4-FFF2-40B4-BE49-F238E27FC236}">
                <a16:creationId xmlns:a16="http://schemas.microsoft.com/office/drawing/2014/main" id="{65CDC8B2-2A2C-3C4A-3A56-E326CDF7C531}"/>
              </a:ext>
            </a:extLst>
          </p:cNvPr>
          <p:cNvSpPr/>
          <p:nvPr/>
        </p:nvSpPr>
        <p:spPr>
          <a:xfrm flipH="1" flipV="1">
            <a:off x="1586633" y="11669490"/>
            <a:ext cx="12541049"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 name="Comfort">
            <a:extLst>
              <a:ext uri="{FF2B5EF4-FFF2-40B4-BE49-F238E27FC236}">
                <a16:creationId xmlns:a16="http://schemas.microsoft.com/office/drawing/2014/main" id="{145BF760-6C85-19AF-2EC6-74CA76337D21}"/>
              </a:ext>
            </a:extLst>
          </p:cNvPr>
          <p:cNvSpPr txBox="1"/>
          <p:nvPr/>
        </p:nvSpPr>
        <p:spPr>
          <a:xfrm>
            <a:off x="1221946" y="2656144"/>
            <a:ext cx="1088439"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Radius</a:t>
            </a:r>
            <a:endParaRPr dirty="0"/>
          </a:p>
        </p:txBody>
      </p:sp>
      <p:sp>
        <p:nvSpPr>
          <p:cNvPr id="17" name="Fashion">
            <a:extLst>
              <a:ext uri="{FF2B5EF4-FFF2-40B4-BE49-F238E27FC236}">
                <a16:creationId xmlns:a16="http://schemas.microsoft.com/office/drawing/2014/main" id="{17382A55-0E36-4AB9-4FDC-FD66939DC8F8}"/>
              </a:ext>
            </a:extLst>
          </p:cNvPr>
          <p:cNvSpPr txBox="1"/>
          <p:nvPr/>
        </p:nvSpPr>
        <p:spPr>
          <a:xfrm>
            <a:off x="12550434" y="11917484"/>
            <a:ext cx="1768113"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Bounciness</a:t>
            </a:r>
            <a:endParaRPr dirty="0"/>
          </a:p>
        </p:txBody>
      </p:sp>
      <p:pic>
        <p:nvPicPr>
          <p:cNvPr id="56" name="Graphic 55" descr="Basketball with solid fill">
            <a:extLst>
              <a:ext uri="{FF2B5EF4-FFF2-40B4-BE49-F238E27FC236}">
                <a16:creationId xmlns:a16="http://schemas.microsoft.com/office/drawing/2014/main" id="{8D5C97BF-5A26-C2C0-0625-D91FECEF050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48597" y="7154510"/>
            <a:ext cx="914400" cy="914400"/>
          </a:xfrm>
          <a:prstGeom prst="rect">
            <a:avLst/>
          </a:prstGeom>
        </p:spPr>
      </p:pic>
      <p:pic>
        <p:nvPicPr>
          <p:cNvPr id="57" name="Graphic 56" descr="Basketball with solid fill">
            <a:extLst>
              <a:ext uri="{FF2B5EF4-FFF2-40B4-BE49-F238E27FC236}">
                <a16:creationId xmlns:a16="http://schemas.microsoft.com/office/drawing/2014/main" id="{4333F254-9561-B079-7166-FA13AAAF3F5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90805" y="3311401"/>
            <a:ext cx="914400" cy="914400"/>
          </a:xfrm>
          <a:prstGeom prst="rect">
            <a:avLst/>
          </a:prstGeom>
        </p:spPr>
      </p:pic>
      <p:pic>
        <p:nvPicPr>
          <p:cNvPr id="58" name="Graphic 57" descr="Basketball with solid fill">
            <a:extLst>
              <a:ext uri="{FF2B5EF4-FFF2-40B4-BE49-F238E27FC236}">
                <a16:creationId xmlns:a16="http://schemas.microsoft.com/office/drawing/2014/main" id="{0B04A961-4AB6-7D6F-DEF5-5CFE1DF5B67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8856" y="6014233"/>
            <a:ext cx="914400" cy="914400"/>
          </a:xfrm>
          <a:prstGeom prst="rect">
            <a:avLst/>
          </a:prstGeom>
        </p:spPr>
      </p:pic>
      <p:pic>
        <p:nvPicPr>
          <p:cNvPr id="59" name="Graphic 58" descr="Basketball with solid fill">
            <a:extLst>
              <a:ext uri="{FF2B5EF4-FFF2-40B4-BE49-F238E27FC236}">
                <a16:creationId xmlns:a16="http://schemas.microsoft.com/office/drawing/2014/main" id="{74468550-50C5-3345-3316-EC462B1A0D2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895" y="5315871"/>
            <a:ext cx="914400" cy="914400"/>
          </a:xfrm>
          <a:prstGeom prst="rect">
            <a:avLst/>
          </a:prstGeom>
        </p:spPr>
      </p:pic>
      <p:pic>
        <p:nvPicPr>
          <p:cNvPr id="60" name="Graphic 59" descr="Basketball with solid fill">
            <a:extLst>
              <a:ext uri="{FF2B5EF4-FFF2-40B4-BE49-F238E27FC236}">
                <a16:creationId xmlns:a16="http://schemas.microsoft.com/office/drawing/2014/main" id="{03AD7259-DBD5-2B25-C8CD-98280C850FD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2319" y="5130872"/>
            <a:ext cx="914400" cy="914400"/>
          </a:xfrm>
          <a:prstGeom prst="rect">
            <a:avLst/>
          </a:prstGeom>
        </p:spPr>
      </p:pic>
      <p:pic>
        <p:nvPicPr>
          <p:cNvPr id="61" name="Graphic 60" descr="Basketball with solid fill">
            <a:extLst>
              <a:ext uri="{FF2B5EF4-FFF2-40B4-BE49-F238E27FC236}">
                <a16:creationId xmlns:a16="http://schemas.microsoft.com/office/drawing/2014/main" id="{7595C266-32AE-E463-B158-43DF8951657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50412" y="6869018"/>
            <a:ext cx="914400" cy="914400"/>
          </a:xfrm>
          <a:prstGeom prst="rect">
            <a:avLst/>
          </a:prstGeom>
        </p:spPr>
      </p:pic>
      <p:pic>
        <p:nvPicPr>
          <p:cNvPr id="62" name="Graphic 61" descr="Basketball with solid fill">
            <a:extLst>
              <a:ext uri="{FF2B5EF4-FFF2-40B4-BE49-F238E27FC236}">
                <a16:creationId xmlns:a16="http://schemas.microsoft.com/office/drawing/2014/main" id="{763B2ABF-6DAF-4260-1707-4741425C92C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79894" y="6492262"/>
            <a:ext cx="914400" cy="914400"/>
          </a:xfrm>
          <a:prstGeom prst="rect">
            <a:avLst/>
          </a:prstGeom>
        </p:spPr>
      </p:pic>
      <p:pic>
        <p:nvPicPr>
          <p:cNvPr id="63" name="Graphic 62" descr="Basketball with solid fill">
            <a:extLst>
              <a:ext uri="{FF2B5EF4-FFF2-40B4-BE49-F238E27FC236}">
                <a16:creationId xmlns:a16="http://schemas.microsoft.com/office/drawing/2014/main" id="{01ADC093-30F4-5DA5-EC8C-32BA455C105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26330" y="5403731"/>
            <a:ext cx="914400" cy="914400"/>
          </a:xfrm>
          <a:prstGeom prst="rect">
            <a:avLst/>
          </a:prstGeom>
        </p:spPr>
      </p:pic>
      <p:pic>
        <p:nvPicPr>
          <p:cNvPr id="65" name="Graphic 64" descr="Basketball with solid fill">
            <a:extLst>
              <a:ext uri="{FF2B5EF4-FFF2-40B4-BE49-F238E27FC236}">
                <a16:creationId xmlns:a16="http://schemas.microsoft.com/office/drawing/2014/main" id="{FCEF4216-6CE0-238C-307B-F53B317EF55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08360" y="8631360"/>
            <a:ext cx="914400" cy="914400"/>
          </a:xfrm>
          <a:prstGeom prst="rect">
            <a:avLst/>
          </a:prstGeom>
        </p:spPr>
      </p:pic>
      <p:pic>
        <p:nvPicPr>
          <p:cNvPr id="66" name="Graphic 65" descr="Basketball with solid fill">
            <a:extLst>
              <a:ext uri="{FF2B5EF4-FFF2-40B4-BE49-F238E27FC236}">
                <a16:creationId xmlns:a16="http://schemas.microsoft.com/office/drawing/2014/main" id="{16AE9765-968C-1036-DD58-1181311B3CB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734242" y="9733639"/>
            <a:ext cx="914400" cy="914400"/>
          </a:xfrm>
          <a:prstGeom prst="rect">
            <a:avLst/>
          </a:prstGeom>
        </p:spPr>
      </p:pic>
      <p:pic>
        <p:nvPicPr>
          <p:cNvPr id="67" name="Graphic 66" descr="Basketball with solid fill">
            <a:extLst>
              <a:ext uri="{FF2B5EF4-FFF2-40B4-BE49-F238E27FC236}">
                <a16:creationId xmlns:a16="http://schemas.microsoft.com/office/drawing/2014/main" id="{3D8C5DEA-67D5-7807-C7B6-4E844F39704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33950" y="4449421"/>
            <a:ext cx="914400" cy="914400"/>
          </a:xfrm>
          <a:prstGeom prst="rect">
            <a:avLst/>
          </a:prstGeom>
        </p:spPr>
      </p:pic>
      <p:pic>
        <p:nvPicPr>
          <p:cNvPr id="68" name="Graphic 67" descr="Basketball with solid fill">
            <a:extLst>
              <a:ext uri="{FF2B5EF4-FFF2-40B4-BE49-F238E27FC236}">
                <a16:creationId xmlns:a16="http://schemas.microsoft.com/office/drawing/2014/main" id="{739BB790-AE72-090E-7B79-39F1A07CCE1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86687" y="3928668"/>
            <a:ext cx="914400" cy="914400"/>
          </a:xfrm>
          <a:prstGeom prst="rect">
            <a:avLst/>
          </a:prstGeom>
        </p:spPr>
      </p:pic>
      <p:pic>
        <p:nvPicPr>
          <p:cNvPr id="69" name="Graphic 68" descr="Basketball with solid fill">
            <a:extLst>
              <a:ext uri="{FF2B5EF4-FFF2-40B4-BE49-F238E27FC236}">
                <a16:creationId xmlns:a16="http://schemas.microsoft.com/office/drawing/2014/main" id="{7E65F073-B6AD-9A3D-04B7-D5E23B668C8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3297" y="4793774"/>
            <a:ext cx="914400" cy="914400"/>
          </a:xfrm>
          <a:prstGeom prst="rect">
            <a:avLst/>
          </a:prstGeom>
        </p:spPr>
      </p:pic>
      <p:pic>
        <p:nvPicPr>
          <p:cNvPr id="70" name="Graphic 69" descr="Basketball with solid fill">
            <a:extLst>
              <a:ext uri="{FF2B5EF4-FFF2-40B4-BE49-F238E27FC236}">
                <a16:creationId xmlns:a16="http://schemas.microsoft.com/office/drawing/2014/main" id="{097EDEE6-2A8F-E365-461B-3276FD809A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35109" y="5943600"/>
            <a:ext cx="914400" cy="914400"/>
          </a:xfrm>
          <a:prstGeom prst="rect">
            <a:avLst/>
          </a:prstGeom>
        </p:spPr>
      </p:pic>
      <p:pic>
        <p:nvPicPr>
          <p:cNvPr id="71" name="Graphic 70" descr="Basketball with solid fill">
            <a:extLst>
              <a:ext uri="{FF2B5EF4-FFF2-40B4-BE49-F238E27FC236}">
                <a16:creationId xmlns:a16="http://schemas.microsoft.com/office/drawing/2014/main" id="{B251127A-D377-0B17-D6B3-77EE721BAA6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03532" y="9996586"/>
            <a:ext cx="914400" cy="914400"/>
          </a:xfrm>
          <a:prstGeom prst="rect">
            <a:avLst/>
          </a:prstGeom>
        </p:spPr>
      </p:pic>
      <p:pic>
        <p:nvPicPr>
          <p:cNvPr id="72" name="Graphic 71" descr="Basketball with solid fill">
            <a:extLst>
              <a:ext uri="{FF2B5EF4-FFF2-40B4-BE49-F238E27FC236}">
                <a16:creationId xmlns:a16="http://schemas.microsoft.com/office/drawing/2014/main" id="{29E3627C-299E-2F4D-4AA5-33546A4CC8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52803" y="9437032"/>
            <a:ext cx="914400" cy="914400"/>
          </a:xfrm>
          <a:prstGeom prst="rect">
            <a:avLst/>
          </a:prstGeom>
        </p:spPr>
      </p:pic>
      <p:pic>
        <p:nvPicPr>
          <p:cNvPr id="73" name="Graphic 72" descr="Basketball with solid fill">
            <a:extLst>
              <a:ext uri="{FF2B5EF4-FFF2-40B4-BE49-F238E27FC236}">
                <a16:creationId xmlns:a16="http://schemas.microsoft.com/office/drawing/2014/main" id="{356ED654-B4BD-6A22-6A29-F989EAB8873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51340" y="4727214"/>
            <a:ext cx="914400" cy="914400"/>
          </a:xfrm>
          <a:prstGeom prst="rect">
            <a:avLst/>
          </a:prstGeom>
        </p:spPr>
      </p:pic>
      <p:pic>
        <p:nvPicPr>
          <p:cNvPr id="74" name="Graphic 73" descr="Basketball with solid fill">
            <a:extLst>
              <a:ext uri="{FF2B5EF4-FFF2-40B4-BE49-F238E27FC236}">
                <a16:creationId xmlns:a16="http://schemas.microsoft.com/office/drawing/2014/main" id="{04D09008-9CDC-16F5-980F-FC3ED23A116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67277" y="3008889"/>
            <a:ext cx="914400" cy="914400"/>
          </a:xfrm>
          <a:prstGeom prst="rect">
            <a:avLst/>
          </a:prstGeom>
        </p:spPr>
      </p:pic>
      <p:pic>
        <p:nvPicPr>
          <p:cNvPr id="75" name="Graphic 74" descr="Basketball with solid fill">
            <a:extLst>
              <a:ext uri="{FF2B5EF4-FFF2-40B4-BE49-F238E27FC236}">
                <a16:creationId xmlns:a16="http://schemas.microsoft.com/office/drawing/2014/main" id="{74645098-6E09-6A2F-5FAE-62CB255A80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65494" y="2770285"/>
            <a:ext cx="914400" cy="914400"/>
          </a:xfrm>
          <a:prstGeom prst="rect">
            <a:avLst/>
          </a:prstGeom>
        </p:spPr>
      </p:pic>
      <p:pic>
        <p:nvPicPr>
          <p:cNvPr id="76" name="Graphic 75" descr="Basketball with solid fill">
            <a:extLst>
              <a:ext uri="{FF2B5EF4-FFF2-40B4-BE49-F238E27FC236}">
                <a16:creationId xmlns:a16="http://schemas.microsoft.com/office/drawing/2014/main" id="{472210B3-7DFB-9214-C6A3-0C12F23B5A0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17514" y="3196391"/>
            <a:ext cx="914400" cy="914400"/>
          </a:xfrm>
          <a:prstGeom prst="rect">
            <a:avLst/>
          </a:prstGeom>
        </p:spPr>
      </p:pic>
      <p:pic>
        <p:nvPicPr>
          <p:cNvPr id="77" name="Graphic 76" descr="Basketball with solid fill">
            <a:extLst>
              <a:ext uri="{FF2B5EF4-FFF2-40B4-BE49-F238E27FC236}">
                <a16:creationId xmlns:a16="http://schemas.microsoft.com/office/drawing/2014/main" id="{B1951A52-F549-7A3B-1836-EF29E9A4E8B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57426" y="9582656"/>
            <a:ext cx="914400" cy="914400"/>
          </a:xfrm>
          <a:prstGeom prst="rect">
            <a:avLst/>
          </a:prstGeom>
        </p:spPr>
      </p:pic>
      <p:pic>
        <p:nvPicPr>
          <p:cNvPr id="78" name="Graphic 77" descr="Basketball with solid fill">
            <a:extLst>
              <a:ext uri="{FF2B5EF4-FFF2-40B4-BE49-F238E27FC236}">
                <a16:creationId xmlns:a16="http://schemas.microsoft.com/office/drawing/2014/main" id="{956827AE-C882-26E9-006A-ACC76912A4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3297" y="7485912"/>
            <a:ext cx="914400" cy="914400"/>
          </a:xfrm>
          <a:prstGeom prst="rect">
            <a:avLst/>
          </a:prstGeom>
        </p:spPr>
      </p:pic>
      <p:pic>
        <p:nvPicPr>
          <p:cNvPr id="80" name="Graphic 79" descr="Basketball with solid fill">
            <a:extLst>
              <a:ext uri="{FF2B5EF4-FFF2-40B4-BE49-F238E27FC236}">
                <a16:creationId xmlns:a16="http://schemas.microsoft.com/office/drawing/2014/main" id="{4F6ED140-952E-FCC6-8399-ADB7CA0D195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22665" y="5348101"/>
            <a:ext cx="914400" cy="914400"/>
          </a:xfrm>
          <a:prstGeom prst="rect">
            <a:avLst/>
          </a:prstGeom>
        </p:spPr>
      </p:pic>
      <p:pic>
        <p:nvPicPr>
          <p:cNvPr id="81" name="Graphic 80" descr="Basketball with solid fill">
            <a:extLst>
              <a:ext uri="{FF2B5EF4-FFF2-40B4-BE49-F238E27FC236}">
                <a16:creationId xmlns:a16="http://schemas.microsoft.com/office/drawing/2014/main" id="{203111EE-FF3E-6951-85B0-078733E4796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21290" y="7590159"/>
            <a:ext cx="914400" cy="914400"/>
          </a:xfrm>
          <a:prstGeom prst="rect">
            <a:avLst/>
          </a:prstGeom>
        </p:spPr>
      </p:pic>
      <p:pic>
        <p:nvPicPr>
          <p:cNvPr id="82" name="Graphic 81" descr="Basketball with solid fill">
            <a:extLst>
              <a:ext uri="{FF2B5EF4-FFF2-40B4-BE49-F238E27FC236}">
                <a16:creationId xmlns:a16="http://schemas.microsoft.com/office/drawing/2014/main" id="{3F80D9A8-34DD-30A8-5CE9-95CCB80F74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94405" y="7442831"/>
            <a:ext cx="914400" cy="914400"/>
          </a:xfrm>
          <a:prstGeom prst="rect">
            <a:avLst/>
          </a:prstGeom>
        </p:spPr>
      </p:pic>
      <p:pic>
        <p:nvPicPr>
          <p:cNvPr id="83" name="Graphic 82" descr="Basketball with solid fill">
            <a:extLst>
              <a:ext uri="{FF2B5EF4-FFF2-40B4-BE49-F238E27FC236}">
                <a16:creationId xmlns:a16="http://schemas.microsoft.com/office/drawing/2014/main" id="{395150E8-19B2-D234-6C38-31A1BFFFACB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73369" y="7783418"/>
            <a:ext cx="914400" cy="914400"/>
          </a:xfrm>
          <a:prstGeom prst="rect">
            <a:avLst/>
          </a:prstGeom>
        </p:spPr>
      </p:pic>
      <p:pic>
        <p:nvPicPr>
          <p:cNvPr id="84" name="Graphic 83" descr="Basketball with solid fill">
            <a:extLst>
              <a:ext uri="{FF2B5EF4-FFF2-40B4-BE49-F238E27FC236}">
                <a16:creationId xmlns:a16="http://schemas.microsoft.com/office/drawing/2014/main" id="{EED92C0F-078C-70BD-1912-9CD64B9355F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63494" y="8417610"/>
            <a:ext cx="914400" cy="914400"/>
          </a:xfrm>
          <a:prstGeom prst="rect">
            <a:avLst/>
          </a:prstGeom>
        </p:spPr>
      </p:pic>
      <p:pic>
        <p:nvPicPr>
          <p:cNvPr id="85" name="Graphic 84" descr="Basketball with solid fill">
            <a:extLst>
              <a:ext uri="{FF2B5EF4-FFF2-40B4-BE49-F238E27FC236}">
                <a16:creationId xmlns:a16="http://schemas.microsoft.com/office/drawing/2014/main" id="{AEFB2F78-C47D-C645-A63C-C4A1D520175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84318" y="8409920"/>
            <a:ext cx="914400" cy="914400"/>
          </a:xfrm>
          <a:prstGeom prst="rect">
            <a:avLst/>
          </a:prstGeom>
        </p:spPr>
      </p:pic>
      <p:pic>
        <p:nvPicPr>
          <p:cNvPr id="86" name="Graphic 85" descr="Basketball with solid fill">
            <a:extLst>
              <a:ext uri="{FF2B5EF4-FFF2-40B4-BE49-F238E27FC236}">
                <a16:creationId xmlns:a16="http://schemas.microsoft.com/office/drawing/2014/main" id="{B5960F41-B274-E4DA-329E-F74D924DC32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0753" y="6396006"/>
            <a:ext cx="914400" cy="914400"/>
          </a:xfrm>
          <a:prstGeom prst="rect">
            <a:avLst/>
          </a:prstGeom>
        </p:spPr>
      </p:pic>
      <p:pic>
        <p:nvPicPr>
          <p:cNvPr id="87" name="Graphic 86" descr="Basketball with solid fill">
            <a:extLst>
              <a:ext uri="{FF2B5EF4-FFF2-40B4-BE49-F238E27FC236}">
                <a16:creationId xmlns:a16="http://schemas.microsoft.com/office/drawing/2014/main" id="{2B775C79-6EA5-A331-8234-C9879C734F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6056203" y="3969551"/>
            <a:ext cx="5354769" cy="5354769"/>
          </a:xfrm>
          <a:prstGeom prst="rect">
            <a:avLst/>
          </a:prstGeom>
        </p:spPr>
      </p:pic>
      <p:pic>
        <p:nvPicPr>
          <p:cNvPr id="89" name="Graphic 88" descr="Basketball with solid fill">
            <a:extLst>
              <a:ext uri="{FF2B5EF4-FFF2-40B4-BE49-F238E27FC236}">
                <a16:creationId xmlns:a16="http://schemas.microsoft.com/office/drawing/2014/main" id="{06F09ACB-6D1D-530E-648E-1CB4ADCE0F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92745" y="9661982"/>
            <a:ext cx="914400" cy="914400"/>
          </a:xfrm>
          <a:prstGeom prst="rect">
            <a:avLst/>
          </a:prstGeom>
        </p:spPr>
      </p:pic>
      <p:pic>
        <p:nvPicPr>
          <p:cNvPr id="90" name="Graphic 89" descr="Basketball with solid fill">
            <a:extLst>
              <a:ext uri="{FF2B5EF4-FFF2-40B4-BE49-F238E27FC236}">
                <a16:creationId xmlns:a16="http://schemas.microsoft.com/office/drawing/2014/main" id="{57A206EF-5275-C297-037C-82DBA516C24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708265" y="8583183"/>
            <a:ext cx="914400" cy="914400"/>
          </a:xfrm>
          <a:prstGeom prst="rect">
            <a:avLst/>
          </a:prstGeom>
        </p:spPr>
      </p:pic>
      <p:sp>
        <p:nvSpPr>
          <p:cNvPr id="2" name="Google Shape;403;p55">
            <a:extLst>
              <a:ext uri="{FF2B5EF4-FFF2-40B4-BE49-F238E27FC236}">
                <a16:creationId xmlns:a16="http://schemas.microsoft.com/office/drawing/2014/main" id="{FAE8F605-07F3-04AC-2852-1B40C4D8D08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65</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3307527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par>
                                <p:cTn id="21" presetID="9"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dissolve">
                                      <p:cBhvr>
                                        <p:cTn id="23" dur="500"/>
                                        <p:tgtEl>
                                          <p:spTgt spid="56"/>
                                        </p:tgtEl>
                                      </p:cBhvr>
                                    </p:animEffect>
                                  </p:childTnLst>
                                </p:cTn>
                              </p:par>
                              <p:par>
                                <p:cTn id="24" presetID="9"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dissolve">
                                      <p:cBhvr>
                                        <p:cTn id="26" dur="500"/>
                                        <p:tgtEl>
                                          <p:spTgt spid="57"/>
                                        </p:tgtEl>
                                      </p:cBhvr>
                                    </p:animEffect>
                                  </p:childTnLst>
                                </p:cTn>
                              </p:par>
                              <p:par>
                                <p:cTn id="27" presetID="9"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dissolve">
                                      <p:cBhvr>
                                        <p:cTn id="29" dur="500"/>
                                        <p:tgtEl>
                                          <p:spTgt spid="58"/>
                                        </p:tgtEl>
                                      </p:cBhvr>
                                    </p:animEffect>
                                  </p:childTnLst>
                                </p:cTn>
                              </p:par>
                              <p:par>
                                <p:cTn id="30" presetID="9"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dissolve">
                                      <p:cBhvr>
                                        <p:cTn id="32" dur="500"/>
                                        <p:tgtEl>
                                          <p:spTgt spid="59"/>
                                        </p:tgtEl>
                                      </p:cBhvr>
                                    </p:animEffect>
                                  </p:childTnLst>
                                </p:cTn>
                              </p:par>
                              <p:par>
                                <p:cTn id="33" presetID="9"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dissolve">
                                      <p:cBhvr>
                                        <p:cTn id="35" dur="500"/>
                                        <p:tgtEl>
                                          <p:spTgt spid="60"/>
                                        </p:tgtEl>
                                      </p:cBhvr>
                                    </p:animEffect>
                                  </p:childTnLst>
                                </p:cTn>
                              </p:par>
                              <p:par>
                                <p:cTn id="36" presetID="9" presetClass="entr" presetSubtype="0" fill="hold"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dissolve">
                                      <p:cBhvr>
                                        <p:cTn id="38" dur="500"/>
                                        <p:tgtEl>
                                          <p:spTgt spid="61"/>
                                        </p:tgtEl>
                                      </p:cBhvr>
                                    </p:animEffect>
                                  </p:childTnLst>
                                </p:cTn>
                              </p:par>
                              <p:par>
                                <p:cTn id="39" presetID="9"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dissolve">
                                      <p:cBhvr>
                                        <p:cTn id="41" dur="500"/>
                                        <p:tgtEl>
                                          <p:spTgt spid="62"/>
                                        </p:tgtEl>
                                      </p:cBhvr>
                                    </p:animEffect>
                                  </p:childTnLst>
                                </p:cTn>
                              </p:par>
                              <p:par>
                                <p:cTn id="42" presetID="9" presetClass="entr" presetSubtype="0"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dissolve">
                                      <p:cBhvr>
                                        <p:cTn id="44" dur="500"/>
                                        <p:tgtEl>
                                          <p:spTgt spid="63"/>
                                        </p:tgtEl>
                                      </p:cBhvr>
                                    </p:animEffect>
                                  </p:childTnLst>
                                </p:cTn>
                              </p:par>
                              <p:par>
                                <p:cTn id="45" presetID="9"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dissolve">
                                      <p:cBhvr>
                                        <p:cTn id="47" dur="500"/>
                                        <p:tgtEl>
                                          <p:spTgt spid="65"/>
                                        </p:tgtEl>
                                      </p:cBhvr>
                                    </p:animEffect>
                                  </p:childTnLst>
                                </p:cTn>
                              </p:par>
                              <p:par>
                                <p:cTn id="48" presetID="9" presetClass="entr" presetSubtype="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dissolve">
                                      <p:cBhvr>
                                        <p:cTn id="50" dur="500"/>
                                        <p:tgtEl>
                                          <p:spTgt spid="66"/>
                                        </p:tgtEl>
                                      </p:cBhvr>
                                    </p:animEffect>
                                  </p:childTnLst>
                                </p:cTn>
                              </p:par>
                              <p:par>
                                <p:cTn id="51" presetID="9"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dissolve">
                                      <p:cBhvr>
                                        <p:cTn id="53" dur="500"/>
                                        <p:tgtEl>
                                          <p:spTgt spid="67"/>
                                        </p:tgtEl>
                                      </p:cBhvr>
                                    </p:animEffect>
                                  </p:childTnLst>
                                </p:cTn>
                              </p:par>
                              <p:par>
                                <p:cTn id="54" presetID="9"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dissolve">
                                      <p:cBhvr>
                                        <p:cTn id="56" dur="500"/>
                                        <p:tgtEl>
                                          <p:spTgt spid="68"/>
                                        </p:tgtEl>
                                      </p:cBhvr>
                                    </p:animEffect>
                                  </p:childTnLst>
                                </p:cTn>
                              </p:par>
                              <p:par>
                                <p:cTn id="57" presetID="9"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dissolve">
                                      <p:cBhvr>
                                        <p:cTn id="59" dur="500"/>
                                        <p:tgtEl>
                                          <p:spTgt spid="69"/>
                                        </p:tgtEl>
                                      </p:cBhvr>
                                    </p:animEffect>
                                  </p:childTnLst>
                                </p:cTn>
                              </p:par>
                              <p:par>
                                <p:cTn id="60" presetID="9" presetClass="entr" presetSubtype="0" fill="hold"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par>
                                <p:cTn id="63" presetID="9"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dissolve">
                                      <p:cBhvr>
                                        <p:cTn id="65" dur="500"/>
                                        <p:tgtEl>
                                          <p:spTgt spid="71"/>
                                        </p:tgtEl>
                                      </p:cBhvr>
                                    </p:animEffect>
                                  </p:childTnLst>
                                </p:cTn>
                              </p:par>
                              <p:par>
                                <p:cTn id="66" presetID="9" presetClass="entr" presetSubtype="0" fill="hold"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dissolve">
                                      <p:cBhvr>
                                        <p:cTn id="68" dur="500"/>
                                        <p:tgtEl>
                                          <p:spTgt spid="72"/>
                                        </p:tgtEl>
                                      </p:cBhvr>
                                    </p:animEffect>
                                  </p:childTnLst>
                                </p:cTn>
                              </p:par>
                              <p:par>
                                <p:cTn id="69" presetID="9"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dissolve">
                                      <p:cBhvr>
                                        <p:cTn id="71" dur="500"/>
                                        <p:tgtEl>
                                          <p:spTgt spid="73"/>
                                        </p:tgtEl>
                                      </p:cBhvr>
                                    </p:animEffect>
                                  </p:childTnLst>
                                </p:cTn>
                              </p:par>
                              <p:par>
                                <p:cTn id="72" presetID="9" presetClass="entr" presetSubtype="0" fill="hold"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dissolve">
                                      <p:cBhvr>
                                        <p:cTn id="74" dur="500"/>
                                        <p:tgtEl>
                                          <p:spTgt spid="74"/>
                                        </p:tgtEl>
                                      </p:cBhvr>
                                    </p:animEffect>
                                  </p:childTnLst>
                                </p:cTn>
                              </p:par>
                              <p:par>
                                <p:cTn id="75" presetID="9" presetClass="entr" presetSubtype="0" fill="hold"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dissolve">
                                      <p:cBhvr>
                                        <p:cTn id="77" dur="500"/>
                                        <p:tgtEl>
                                          <p:spTgt spid="75"/>
                                        </p:tgtEl>
                                      </p:cBhvr>
                                    </p:animEffect>
                                  </p:childTnLst>
                                </p:cTn>
                              </p:par>
                              <p:par>
                                <p:cTn id="78" presetID="9" presetClass="entr" presetSubtype="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dissolve">
                                      <p:cBhvr>
                                        <p:cTn id="80" dur="500"/>
                                        <p:tgtEl>
                                          <p:spTgt spid="76"/>
                                        </p:tgtEl>
                                      </p:cBhvr>
                                    </p:animEffect>
                                  </p:childTnLst>
                                </p:cTn>
                              </p:par>
                              <p:par>
                                <p:cTn id="81" presetID="9" presetClass="entr" presetSubtype="0"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dissolve">
                                      <p:cBhvr>
                                        <p:cTn id="83" dur="500"/>
                                        <p:tgtEl>
                                          <p:spTgt spid="77"/>
                                        </p:tgtEl>
                                      </p:cBhvr>
                                    </p:animEffect>
                                  </p:childTnLst>
                                </p:cTn>
                              </p:par>
                              <p:par>
                                <p:cTn id="84" presetID="9" presetClass="entr" presetSubtype="0" fill="hold" nodeType="with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dissolve">
                                      <p:cBhvr>
                                        <p:cTn id="86" dur="500"/>
                                        <p:tgtEl>
                                          <p:spTgt spid="78"/>
                                        </p:tgtEl>
                                      </p:cBhvr>
                                    </p:animEffect>
                                  </p:childTnLst>
                                </p:cTn>
                              </p:par>
                              <p:par>
                                <p:cTn id="87" presetID="9"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dissolve">
                                      <p:cBhvr>
                                        <p:cTn id="89" dur="500"/>
                                        <p:tgtEl>
                                          <p:spTgt spid="80"/>
                                        </p:tgtEl>
                                      </p:cBhvr>
                                    </p:animEffect>
                                  </p:childTnLst>
                                </p:cTn>
                              </p:par>
                              <p:par>
                                <p:cTn id="90" presetID="9"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dissolve">
                                      <p:cBhvr>
                                        <p:cTn id="92" dur="500"/>
                                        <p:tgtEl>
                                          <p:spTgt spid="81"/>
                                        </p:tgtEl>
                                      </p:cBhvr>
                                    </p:animEffect>
                                  </p:childTnLst>
                                </p:cTn>
                              </p:par>
                              <p:par>
                                <p:cTn id="93" presetID="9" presetClass="entr" presetSubtype="0" fill="hold"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dissolve">
                                      <p:cBhvr>
                                        <p:cTn id="95" dur="500"/>
                                        <p:tgtEl>
                                          <p:spTgt spid="82"/>
                                        </p:tgtEl>
                                      </p:cBhvr>
                                    </p:animEffect>
                                  </p:childTnLst>
                                </p:cTn>
                              </p:par>
                              <p:par>
                                <p:cTn id="96" presetID="9" presetClass="entr" presetSubtype="0" fill="hold"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dissolve">
                                      <p:cBhvr>
                                        <p:cTn id="98" dur="500"/>
                                        <p:tgtEl>
                                          <p:spTgt spid="83"/>
                                        </p:tgtEl>
                                      </p:cBhvr>
                                    </p:animEffect>
                                  </p:childTnLst>
                                </p:cTn>
                              </p:par>
                              <p:par>
                                <p:cTn id="99" presetID="9" presetClass="entr" presetSubtype="0" fill="hold" nodeType="with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dissolve">
                                      <p:cBhvr>
                                        <p:cTn id="101" dur="500"/>
                                        <p:tgtEl>
                                          <p:spTgt spid="84"/>
                                        </p:tgtEl>
                                      </p:cBhvr>
                                    </p:animEffect>
                                  </p:childTnLst>
                                </p:cTn>
                              </p:par>
                              <p:par>
                                <p:cTn id="102" presetID="9" presetClass="entr" presetSubtype="0" fill="hold" nodeType="with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dissolve">
                                      <p:cBhvr>
                                        <p:cTn id="104" dur="500"/>
                                        <p:tgtEl>
                                          <p:spTgt spid="85"/>
                                        </p:tgtEl>
                                      </p:cBhvr>
                                    </p:animEffect>
                                  </p:childTnLst>
                                </p:cTn>
                              </p:par>
                              <p:par>
                                <p:cTn id="105" presetID="9" presetClass="entr" presetSubtype="0" fill="hold" nodeType="withEffect">
                                  <p:stCondLst>
                                    <p:cond delay="0"/>
                                  </p:stCondLst>
                                  <p:childTnLst>
                                    <p:set>
                                      <p:cBhvr>
                                        <p:cTn id="106" dur="1" fill="hold">
                                          <p:stCondLst>
                                            <p:cond delay="0"/>
                                          </p:stCondLst>
                                        </p:cTn>
                                        <p:tgtEl>
                                          <p:spTgt spid="86"/>
                                        </p:tgtEl>
                                        <p:attrNameLst>
                                          <p:attrName>style.visibility</p:attrName>
                                        </p:attrNameLst>
                                      </p:cBhvr>
                                      <p:to>
                                        <p:strVal val="visible"/>
                                      </p:to>
                                    </p:set>
                                    <p:animEffect transition="in" filter="dissolve">
                                      <p:cBhvr>
                                        <p:cTn id="107" dur="500"/>
                                        <p:tgtEl>
                                          <p:spTgt spid="86"/>
                                        </p:tgtEl>
                                      </p:cBhvr>
                                    </p:animEffect>
                                  </p:childTnLst>
                                </p:cTn>
                              </p:par>
                              <p:par>
                                <p:cTn id="108" presetID="9" presetClass="entr" presetSubtype="0" fill="hold" nodeType="with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dissolve">
                                      <p:cBhvr>
                                        <p:cTn id="110" dur="500"/>
                                        <p:tgtEl>
                                          <p:spTgt spid="89"/>
                                        </p:tgtEl>
                                      </p:cBhvr>
                                    </p:animEffect>
                                  </p:childTnLst>
                                </p:cTn>
                              </p:par>
                              <p:par>
                                <p:cTn id="111" presetID="9" presetClass="entr" presetSubtype="0" fill="hold" nodeType="withEffect">
                                  <p:stCondLst>
                                    <p:cond delay="0"/>
                                  </p:stCondLst>
                                  <p:childTnLst>
                                    <p:set>
                                      <p:cBhvr>
                                        <p:cTn id="112" dur="1" fill="hold">
                                          <p:stCondLst>
                                            <p:cond delay="0"/>
                                          </p:stCondLst>
                                        </p:cTn>
                                        <p:tgtEl>
                                          <p:spTgt spid="90"/>
                                        </p:tgtEl>
                                        <p:attrNameLst>
                                          <p:attrName>style.visibility</p:attrName>
                                        </p:attrNameLst>
                                      </p:cBhvr>
                                      <p:to>
                                        <p:strVal val="visible"/>
                                      </p:to>
                                    </p:set>
                                    <p:animEffect transition="in" filter="dissolve">
                                      <p:cBhvr>
                                        <p:cTn id="11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a:extLst>
              <a:ext uri="{FF2B5EF4-FFF2-40B4-BE49-F238E27FC236}">
                <a16:creationId xmlns:a16="http://schemas.microsoft.com/office/drawing/2014/main" id="{2FCB5AD5-30DB-E138-C515-0993C2A21B86}"/>
              </a:ext>
            </a:extLst>
          </p:cNvPr>
          <p:cNvSpPr/>
          <p:nvPr/>
        </p:nvSpPr>
        <p:spPr>
          <a:xfrm flipV="1">
            <a:off x="2467085" y="2557481"/>
            <a:ext cx="1" cy="9817517"/>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 name="Line">
            <a:extLst>
              <a:ext uri="{FF2B5EF4-FFF2-40B4-BE49-F238E27FC236}">
                <a16:creationId xmlns:a16="http://schemas.microsoft.com/office/drawing/2014/main" id="{65CDC8B2-2A2C-3C4A-3A56-E326CDF7C531}"/>
              </a:ext>
            </a:extLst>
          </p:cNvPr>
          <p:cNvSpPr/>
          <p:nvPr/>
        </p:nvSpPr>
        <p:spPr>
          <a:xfrm flipH="1" flipV="1">
            <a:off x="1586633" y="11669490"/>
            <a:ext cx="12541049"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 name="Comfort">
            <a:extLst>
              <a:ext uri="{FF2B5EF4-FFF2-40B4-BE49-F238E27FC236}">
                <a16:creationId xmlns:a16="http://schemas.microsoft.com/office/drawing/2014/main" id="{145BF760-6C85-19AF-2EC6-74CA76337D21}"/>
              </a:ext>
            </a:extLst>
          </p:cNvPr>
          <p:cNvSpPr txBox="1"/>
          <p:nvPr/>
        </p:nvSpPr>
        <p:spPr>
          <a:xfrm>
            <a:off x="1221946" y="2656144"/>
            <a:ext cx="1088439"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Radius</a:t>
            </a:r>
            <a:endParaRPr dirty="0"/>
          </a:p>
        </p:txBody>
      </p:sp>
      <p:sp>
        <p:nvSpPr>
          <p:cNvPr id="17" name="Fashion">
            <a:extLst>
              <a:ext uri="{FF2B5EF4-FFF2-40B4-BE49-F238E27FC236}">
                <a16:creationId xmlns:a16="http://schemas.microsoft.com/office/drawing/2014/main" id="{17382A55-0E36-4AB9-4FDC-FD66939DC8F8}"/>
              </a:ext>
            </a:extLst>
          </p:cNvPr>
          <p:cNvSpPr txBox="1"/>
          <p:nvPr/>
        </p:nvSpPr>
        <p:spPr>
          <a:xfrm>
            <a:off x="12550434" y="11917484"/>
            <a:ext cx="1768113"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Bounciness</a:t>
            </a:r>
            <a:endParaRPr dirty="0"/>
          </a:p>
        </p:txBody>
      </p:sp>
      <p:pic>
        <p:nvPicPr>
          <p:cNvPr id="56" name="Graphic 55" descr="Basketball with solid fill">
            <a:extLst>
              <a:ext uri="{FF2B5EF4-FFF2-40B4-BE49-F238E27FC236}">
                <a16:creationId xmlns:a16="http://schemas.microsoft.com/office/drawing/2014/main" id="{8D5C97BF-5A26-C2C0-0625-D91FECEF050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48597" y="7154510"/>
            <a:ext cx="914400" cy="914400"/>
          </a:xfrm>
          <a:prstGeom prst="rect">
            <a:avLst/>
          </a:prstGeom>
        </p:spPr>
      </p:pic>
      <p:pic>
        <p:nvPicPr>
          <p:cNvPr id="57" name="Graphic 56" descr="Basketball with solid fill">
            <a:extLst>
              <a:ext uri="{FF2B5EF4-FFF2-40B4-BE49-F238E27FC236}">
                <a16:creationId xmlns:a16="http://schemas.microsoft.com/office/drawing/2014/main" id="{4333F254-9561-B079-7166-FA13AAAF3F5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90805" y="3311401"/>
            <a:ext cx="914400" cy="914400"/>
          </a:xfrm>
          <a:prstGeom prst="rect">
            <a:avLst/>
          </a:prstGeom>
        </p:spPr>
      </p:pic>
      <p:pic>
        <p:nvPicPr>
          <p:cNvPr id="58" name="Graphic 57" descr="Basketball with solid fill">
            <a:extLst>
              <a:ext uri="{FF2B5EF4-FFF2-40B4-BE49-F238E27FC236}">
                <a16:creationId xmlns:a16="http://schemas.microsoft.com/office/drawing/2014/main" id="{0B04A961-4AB6-7D6F-DEF5-5CFE1DF5B67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8856" y="6014233"/>
            <a:ext cx="914400" cy="914400"/>
          </a:xfrm>
          <a:prstGeom prst="rect">
            <a:avLst/>
          </a:prstGeom>
        </p:spPr>
      </p:pic>
      <p:pic>
        <p:nvPicPr>
          <p:cNvPr id="59" name="Graphic 58" descr="Basketball with solid fill">
            <a:extLst>
              <a:ext uri="{FF2B5EF4-FFF2-40B4-BE49-F238E27FC236}">
                <a16:creationId xmlns:a16="http://schemas.microsoft.com/office/drawing/2014/main" id="{74468550-50C5-3345-3316-EC462B1A0D2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895" y="5315871"/>
            <a:ext cx="914400" cy="914400"/>
          </a:xfrm>
          <a:prstGeom prst="rect">
            <a:avLst/>
          </a:prstGeom>
        </p:spPr>
      </p:pic>
      <p:pic>
        <p:nvPicPr>
          <p:cNvPr id="60" name="Graphic 59" descr="Basketball with solid fill">
            <a:extLst>
              <a:ext uri="{FF2B5EF4-FFF2-40B4-BE49-F238E27FC236}">
                <a16:creationId xmlns:a16="http://schemas.microsoft.com/office/drawing/2014/main" id="{03AD7259-DBD5-2B25-C8CD-98280C850FD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2319" y="5130872"/>
            <a:ext cx="914400" cy="914400"/>
          </a:xfrm>
          <a:prstGeom prst="rect">
            <a:avLst/>
          </a:prstGeom>
        </p:spPr>
      </p:pic>
      <p:pic>
        <p:nvPicPr>
          <p:cNvPr id="61" name="Graphic 60" descr="Basketball with solid fill">
            <a:extLst>
              <a:ext uri="{FF2B5EF4-FFF2-40B4-BE49-F238E27FC236}">
                <a16:creationId xmlns:a16="http://schemas.microsoft.com/office/drawing/2014/main" id="{7595C266-32AE-E463-B158-43DF8951657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50412" y="6869018"/>
            <a:ext cx="914400" cy="914400"/>
          </a:xfrm>
          <a:prstGeom prst="rect">
            <a:avLst/>
          </a:prstGeom>
        </p:spPr>
      </p:pic>
      <p:pic>
        <p:nvPicPr>
          <p:cNvPr id="62" name="Graphic 61" descr="Basketball with solid fill">
            <a:extLst>
              <a:ext uri="{FF2B5EF4-FFF2-40B4-BE49-F238E27FC236}">
                <a16:creationId xmlns:a16="http://schemas.microsoft.com/office/drawing/2014/main" id="{763B2ABF-6DAF-4260-1707-4741425C92C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79894" y="6492262"/>
            <a:ext cx="914400" cy="914400"/>
          </a:xfrm>
          <a:prstGeom prst="rect">
            <a:avLst/>
          </a:prstGeom>
        </p:spPr>
      </p:pic>
      <p:pic>
        <p:nvPicPr>
          <p:cNvPr id="63" name="Graphic 62" descr="Basketball with solid fill">
            <a:extLst>
              <a:ext uri="{FF2B5EF4-FFF2-40B4-BE49-F238E27FC236}">
                <a16:creationId xmlns:a16="http://schemas.microsoft.com/office/drawing/2014/main" id="{01ADC093-30F4-5DA5-EC8C-32BA455C105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26330" y="5403731"/>
            <a:ext cx="914400" cy="914400"/>
          </a:xfrm>
          <a:prstGeom prst="rect">
            <a:avLst/>
          </a:prstGeom>
        </p:spPr>
      </p:pic>
      <p:pic>
        <p:nvPicPr>
          <p:cNvPr id="65" name="Graphic 64" descr="Basketball with solid fill">
            <a:extLst>
              <a:ext uri="{FF2B5EF4-FFF2-40B4-BE49-F238E27FC236}">
                <a16:creationId xmlns:a16="http://schemas.microsoft.com/office/drawing/2014/main" id="{FCEF4216-6CE0-238C-307B-F53B317EF55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08360" y="8631360"/>
            <a:ext cx="914400" cy="914400"/>
          </a:xfrm>
          <a:prstGeom prst="rect">
            <a:avLst/>
          </a:prstGeom>
        </p:spPr>
      </p:pic>
      <p:pic>
        <p:nvPicPr>
          <p:cNvPr id="66" name="Graphic 65" descr="Basketball with solid fill">
            <a:extLst>
              <a:ext uri="{FF2B5EF4-FFF2-40B4-BE49-F238E27FC236}">
                <a16:creationId xmlns:a16="http://schemas.microsoft.com/office/drawing/2014/main" id="{16AE9765-968C-1036-DD58-1181311B3CB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734242" y="9733639"/>
            <a:ext cx="914400" cy="914400"/>
          </a:xfrm>
          <a:prstGeom prst="rect">
            <a:avLst/>
          </a:prstGeom>
        </p:spPr>
      </p:pic>
      <p:pic>
        <p:nvPicPr>
          <p:cNvPr id="67" name="Graphic 66" descr="Basketball with solid fill">
            <a:extLst>
              <a:ext uri="{FF2B5EF4-FFF2-40B4-BE49-F238E27FC236}">
                <a16:creationId xmlns:a16="http://schemas.microsoft.com/office/drawing/2014/main" id="{3D8C5DEA-67D5-7807-C7B6-4E844F39704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33950" y="4449421"/>
            <a:ext cx="914400" cy="914400"/>
          </a:xfrm>
          <a:prstGeom prst="rect">
            <a:avLst/>
          </a:prstGeom>
        </p:spPr>
      </p:pic>
      <p:pic>
        <p:nvPicPr>
          <p:cNvPr id="68" name="Graphic 67" descr="Basketball with solid fill">
            <a:extLst>
              <a:ext uri="{FF2B5EF4-FFF2-40B4-BE49-F238E27FC236}">
                <a16:creationId xmlns:a16="http://schemas.microsoft.com/office/drawing/2014/main" id="{739BB790-AE72-090E-7B79-39F1A07CCE1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86687" y="3928668"/>
            <a:ext cx="914400" cy="914400"/>
          </a:xfrm>
          <a:prstGeom prst="rect">
            <a:avLst/>
          </a:prstGeom>
        </p:spPr>
      </p:pic>
      <p:pic>
        <p:nvPicPr>
          <p:cNvPr id="69" name="Graphic 68" descr="Basketball with solid fill">
            <a:extLst>
              <a:ext uri="{FF2B5EF4-FFF2-40B4-BE49-F238E27FC236}">
                <a16:creationId xmlns:a16="http://schemas.microsoft.com/office/drawing/2014/main" id="{7E65F073-B6AD-9A3D-04B7-D5E23B668C8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3297" y="4793774"/>
            <a:ext cx="914400" cy="914400"/>
          </a:xfrm>
          <a:prstGeom prst="rect">
            <a:avLst/>
          </a:prstGeom>
        </p:spPr>
      </p:pic>
      <p:pic>
        <p:nvPicPr>
          <p:cNvPr id="70" name="Graphic 69" descr="Basketball with solid fill">
            <a:extLst>
              <a:ext uri="{FF2B5EF4-FFF2-40B4-BE49-F238E27FC236}">
                <a16:creationId xmlns:a16="http://schemas.microsoft.com/office/drawing/2014/main" id="{097EDEE6-2A8F-E365-461B-3276FD809A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35109" y="5943600"/>
            <a:ext cx="914400" cy="914400"/>
          </a:xfrm>
          <a:prstGeom prst="rect">
            <a:avLst/>
          </a:prstGeom>
        </p:spPr>
      </p:pic>
      <p:pic>
        <p:nvPicPr>
          <p:cNvPr id="71" name="Graphic 70" descr="Basketball with solid fill">
            <a:extLst>
              <a:ext uri="{FF2B5EF4-FFF2-40B4-BE49-F238E27FC236}">
                <a16:creationId xmlns:a16="http://schemas.microsoft.com/office/drawing/2014/main" id="{B251127A-D377-0B17-D6B3-77EE721BAA6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03532" y="9996586"/>
            <a:ext cx="914400" cy="914400"/>
          </a:xfrm>
          <a:prstGeom prst="rect">
            <a:avLst/>
          </a:prstGeom>
        </p:spPr>
      </p:pic>
      <p:pic>
        <p:nvPicPr>
          <p:cNvPr id="72" name="Graphic 71" descr="Basketball with solid fill">
            <a:extLst>
              <a:ext uri="{FF2B5EF4-FFF2-40B4-BE49-F238E27FC236}">
                <a16:creationId xmlns:a16="http://schemas.microsoft.com/office/drawing/2014/main" id="{29E3627C-299E-2F4D-4AA5-33546A4CC8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52803" y="9437032"/>
            <a:ext cx="914400" cy="914400"/>
          </a:xfrm>
          <a:prstGeom prst="rect">
            <a:avLst/>
          </a:prstGeom>
        </p:spPr>
      </p:pic>
      <p:pic>
        <p:nvPicPr>
          <p:cNvPr id="73" name="Graphic 72" descr="Basketball with solid fill">
            <a:extLst>
              <a:ext uri="{FF2B5EF4-FFF2-40B4-BE49-F238E27FC236}">
                <a16:creationId xmlns:a16="http://schemas.microsoft.com/office/drawing/2014/main" id="{356ED654-B4BD-6A22-6A29-F989EAB8873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51340" y="4727214"/>
            <a:ext cx="914400" cy="914400"/>
          </a:xfrm>
          <a:prstGeom prst="rect">
            <a:avLst/>
          </a:prstGeom>
        </p:spPr>
      </p:pic>
      <p:pic>
        <p:nvPicPr>
          <p:cNvPr id="74" name="Graphic 73" descr="Basketball with solid fill">
            <a:extLst>
              <a:ext uri="{FF2B5EF4-FFF2-40B4-BE49-F238E27FC236}">
                <a16:creationId xmlns:a16="http://schemas.microsoft.com/office/drawing/2014/main" id="{04D09008-9CDC-16F5-980F-FC3ED23A116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67277" y="3008889"/>
            <a:ext cx="914400" cy="914400"/>
          </a:xfrm>
          <a:prstGeom prst="rect">
            <a:avLst/>
          </a:prstGeom>
        </p:spPr>
      </p:pic>
      <p:pic>
        <p:nvPicPr>
          <p:cNvPr id="75" name="Graphic 74" descr="Basketball with solid fill">
            <a:extLst>
              <a:ext uri="{FF2B5EF4-FFF2-40B4-BE49-F238E27FC236}">
                <a16:creationId xmlns:a16="http://schemas.microsoft.com/office/drawing/2014/main" id="{74645098-6E09-6A2F-5FAE-62CB255A80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65494" y="2770285"/>
            <a:ext cx="914400" cy="914400"/>
          </a:xfrm>
          <a:prstGeom prst="rect">
            <a:avLst/>
          </a:prstGeom>
        </p:spPr>
      </p:pic>
      <p:pic>
        <p:nvPicPr>
          <p:cNvPr id="76" name="Graphic 75" descr="Basketball with solid fill">
            <a:extLst>
              <a:ext uri="{FF2B5EF4-FFF2-40B4-BE49-F238E27FC236}">
                <a16:creationId xmlns:a16="http://schemas.microsoft.com/office/drawing/2014/main" id="{472210B3-7DFB-9214-C6A3-0C12F23B5A0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17514" y="3196391"/>
            <a:ext cx="914400" cy="914400"/>
          </a:xfrm>
          <a:prstGeom prst="rect">
            <a:avLst/>
          </a:prstGeom>
        </p:spPr>
      </p:pic>
      <p:pic>
        <p:nvPicPr>
          <p:cNvPr id="77" name="Graphic 76" descr="Basketball with solid fill">
            <a:extLst>
              <a:ext uri="{FF2B5EF4-FFF2-40B4-BE49-F238E27FC236}">
                <a16:creationId xmlns:a16="http://schemas.microsoft.com/office/drawing/2014/main" id="{B1951A52-F549-7A3B-1836-EF29E9A4E8B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57426" y="9582656"/>
            <a:ext cx="914400" cy="914400"/>
          </a:xfrm>
          <a:prstGeom prst="rect">
            <a:avLst/>
          </a:prstGeom>
        </p:spPr>
      </p:pic>
      <p:pic>
        <p:nvPicPr>
          <p:cNvPr id="78" name="Graphic 77" descr="Basketball with solid fill">
            <a:extLst>
              <a:ext uri="{FF2B5EF4-FFF2-40B4-BE49-F238E27FC236}">
                <a16:creationId xmlns:a16="http://schemas.microsoft.com/office/drawing/2014/main" id="{956827AE-C882-26E9-006A-ACC76912A4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3297" y="7485912"/>
            <a:ext cx="914400" cy="914400"/>
          </a:xfrm>
          <a:prstGeom prst="rect">
            <a:avLst/>
          </a:prstGeom>
        </p:spPr>
      </p:pic>
      <p:pic>
        <p:nvPicPr>
          <p:cNvPr id="80" name="Graphic 79" descr="Basketball with solid fill">
            <a:extLst>
              <a:ext uri="{FF2B5EF4-FFF2-40B4-BE49-F238E27FC236}">
                <a16:creationId xmlns:a16="http://schemas.microsoft.com/office/drawing/2014/main" id="{4F6ED140-952E-FCC6-8399-ADB7CA0D195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22665" y="5348101"/>
            <a:ext cx="914400" cy="914400"/>
          </a:xfrm>
          <a:prstGeom prst="rect">
            <a:avLst/>
          </a:prstGeom>
        </p:spPr>
      </p:pic>
      <p:pic>
        <p:nvPicPr>
          <p:cNvPr id="81" name="Graphic 80" descr="Basketball with solid fill">
            <a:extLst>
              <a:ext uri="{FF2B5EF4-FFF2-40B4-BE49-F238E27FC236}">
                <a16:creationId xmlns:a16="http://schemas.microsoft.com/office/drawing/2014/main" id="{203111EE-FF3E-6951-85B0-078733E4796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21290" y="7590159"/>
            <a:ext cx="914400" cy="914400"/>
          </a:xfrm>
          <a:prstGeom prst="rect">
            <a:avLst/>
          </a:prstGeom>
        </p:spPr>
      </p:pic>
      <p:pic>
        <p:nvPicPr>
          <p:cNvPr id="82" name="Graphic 81" descr="Basketball with solid fill">
            <a:extLst>
              <a:ext uri="{FF2B5EF4-FFF2-40B4-BE49-F238E27FC236}">
                <a16:creationId xmlns:a16="http://schemas.microsoft.com/office/drawing/2014/main" id="{3F80D9A8-34DD-30A8-5CE9-95CCB80F74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94405" y="7442831"/>
            <a:ext cx="914400" cy="914400"/>
          </a:xfrm>
          <a:prstGeom prst="rect">
            <a:avLst/>
          </a:prstGeom>
        </p:spPr>
      </p:pic>
      <p:pic>
        <p:nvPicPr>
          <p:cNvPr id="83" name="Graphic 82" descr="Basketball with solid fill">
            <a:extLst>
              <a:ext uri="{FF2B5EF4-FFF2-40B4-BE49-F238E27FC236}">
                <a16:creationId xmlns:a16="http://schemas.microsoft.com/office/drawing/2014/main" id="{395150E8-19B2-D234-6C38-31A1BFFFACB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73369" y="7783418"/>
            <a:ext cx="914400" cy="914400"/>
          </a:xfrm>
          <a:prstGeom prst="rect">
            <a:avLst/>
          </a:prstGeom>
        </p:spPr>
      </p:pic>
      <p:pic>
        <p:nvPicPr>
          <p:cNvPr id="84" name="Graphic 83" descr="Basketball with solid fill">
            <a:extLst>
              <a:ext uri="{FF2B5EF4-FFF2-40B4-BE49-F238E27FC236}">
                <a16:creationId xmlns:a16="http://schemas.microsoft.com/office/drawing/2014/main" id="{EED92C0F-078C-70BD-1912-9CD64B9355F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63494" y="8417610"/>
            <a:ext cx="914400" cy="914400"/>
          </a:xfrm>
          <a:prstGeom prst="rect">
            <a:avLst/>
          </a:prstGeom>
        </p:spPr>
      </p:pic>
      <p:pic>
        <p:nvPicPr>
          <p:cNvPr id="85" name="Graphic 84" descr="Basketball with solid fill">
            <a:extLst>
              <a:ext uri="{FF2B5EF4-FFF2-40B4-BE49-F238E27FC236}">
                <a16:creationId xmlns:a16="http://schemas.microsoft.com/office/drawing/2014/main" id="{AEFB2F78-C47D-C645-A63C-C4A1D520175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84318" y="8409920"/>
            <a:ext cx="914400" cy="914400"/>
          </a:xfrm>
          <a:prstGeom prst="rect">
            <a:avLst/>
          </a:prstGeom>
        </p:spPr>
      </p:pic>
      <p:pic>
        <p:nvPicPr>
          <p:cNvPr id="86" name="Graphic 85" descr="Basketball with solid fill">
            <a:extLst>
              <a:ext uri="{FF2B5EF4-FFF2-40B4-BE49-F238E27FC236}">
                <a16:creationId xmlns:a16="http://schemas.microsoft.com/office/drawing/2014/main" id="{B5960F41-B274-E4DA-329E-F74D924DC32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0753" y="6396006"/>
            <a:ext cx="914400" cy="914400"/>
          </a:xfrm>
          <a:prstGeom prst="rect">
            <a:avLst/>
          </a:prstGeom>
        </p:spPr>
      </p:pic>
      <p:pic>
        <p:nvPicPr>
          <p:cNvPr id="87" name="Graphic 86" descr="Basketball with solid fill">
            <a:extLst>
              <a:ext uri="{FF2B5EF4-FFF2-40B4-BE49-F238E27FC236}">
                <a16:creationId xmlns:a16="http://schemas.microsoft.com/office/drawing/2014/main" id="{2B775C79-6EA5-A331-8234-C9879C734F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950465" y="8082039"/>
            <a:ext cx="914400" cy="914400"/>
          </a:xfrm>
          <a:prstGeom prst="rect">
            <a:avLst/>
          </a:prstGeom>
        </p:spPr>
      </p:pic>
      <p:sp>
        <p:nvSpPr>
          <p:cNvPr id="4" name="TextBox 3">
            <a:extLst>
              <a:ext uri="{FF2B5EF4-FFF2-40B4-BE49-F238E27FC236}">
                <a16:creationId xmlns:a16="http://schemas.microsoft.com/office/drawing/2014/main" id="{29BF4E49-EC8C-BA76-4947-171886335D14}"/>
              </a:ext>
            </a:extLst>
          </p:cNvPr>
          <p:cNvSpPr txBox="1"/>
          <p:nvPr/>
        </p:nvSpPr>
        <p:spPr>
          <a:xfrm>
            <a:off x="15378302" y="3492966"/>
            <a:ext cx="164628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6D64"/>
                </a:solidFill>
                <a:effectLst/>
                <a:uFillTx/>
                <a:latin typeface="+mn-lt"/>
                <a:ea typeface="+mn-ea"/>
                <a:cs typeface="+mn-cs"/>
                <a:sym typeface="Helvetica Neue"/>
              </a:rPr>
              <a:t>K=5</a:t>
            </a:r>
          </a:p>
        </p:txBody>
      </p:sp>
      <p:grpSp>
        <p:nvGrpSpPr>
          <p:cNvPr id="6" name="Group">
            <a:extLst>
              <a:ext uri="{FF2B5EF4-FFF2-40B4-BE49-F238E27FC236}">
                <a16:creationId xmlns:a16="http://schemas.microsoft.com/office/drawing/2014/main" id="{92998B69-5172-D1F5-518F-0E5869689881}"/>
              </a:ext>
            </a:extLst>
          </p:cNvPr>
          <p:cNvGrpSpPr/>
          <p:nvPr/>
        </p:nvGrpSpPr>
        <p:grpSpPr>
          <a:xfrm>
            <a:off x="14470028" y="1996788"/>
            <a:ext cx="4428825" cy="1467450"/>
            <a:chOff x="636698" y="1368555"/>
            <a:chExt cx="4428824" cy="1467449"/>
          </a:xfrm>
        </p:grpSpPr>
        <p:sp>
          <p:nvSpPr>
            <p:cNvPr id="9" name="a hyperparameter">
              <a:extLst>
                <a:ext uri="{FF2B5EF4-FFF2-40B4-BE49-F238E27FC236}">
                  <a16:creationId xmlns:a16="http://schemas.microsoft.com/office/drawing/2014/main" id="{BBC439DD-1649-F342-A83C-EEC2D7F70F6C}"/>
                </a:ext>
              </a:extLst>
            </p:cNvPr>
            <p:cNvSpPr txBox="1"/>
            <p:nvPr/>
          </p:nvSpPr>
          <p:spPr>
            <a:xfrm>
              <a:off x="636698" y="1368555"/>
              <a:ext cx="4428824" cy="5231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900">
                  <a:solidFill>
                    <a:schemeClr val="accent4">
                      <a:hueOff val="-1247790"/>
                      <a:lumOff val="-12326"/>
                    </a:schemeClr>
                  </a:solidFill>
                  <a:latin typeface="Helvetica Neue Medium"/>
                  <a:ea typeface="Helvetica Neue Medium"/>
                  <a:cs typeface="Helvetica Neue Medium"/>
                  <a:sym typeface="Helvetica Neue Medium"/>
                </a:defRPr>
              </a:pPr>
              <a:r>
                <a:rPr dirty="0"/>
                <a:t>a</a:t>
              </a:r>
              <a:r>
                <a:rPr lang="en-US" dirty="0"/>
                <a:t>nother </a:t>
              </a:r>
              <a:r>
                <a:rPr b="1" dirty="0">
                  <a:latin typeface="+mn-lt"/>
                  <a:ea typeface="+mn-ea"/>
                  <a:cs typeface="+mn-cs"/>
                  <a:sym typeface="Helvetica Neue"/>
                </a:rPr>
                <a:t>hyperparameter</a:t>
              </a:r>
            </a:p>
          </p:txBody>
        </p:sp>
        <p:pic>
          <p:nvPicPr>
            <p:cNvPr id="10" name="Line Line" descr="Line Line">
              <a:extLst>
                <a:ext uri="{FF2B5EF4-FFF2-40B4-BE49-F238E27FC236}">
                  <a16:creationId xmlns:a16="http://schemas.microsoft.com/office/drawing/2014/main" id="{D46EA65A-5776-DD32-0766-FD01C6F4538B}"/>
                </a:ext>
              </a:extLst>
            </p:cNvPr>
            <p:cNvPicPr>
              <a:picLocks/>
            </p:cNvPicPr>
            <p:nvPr/>
          </p:nvPicPr>
          <p:blipFill>
            <a:blip r:embed="rId8"/>
            <a:stretch>
              <a:fillRect/>
            </a:stretch>
          </p:blipFill>
          <p:spPr>
            <a:xfrm rot="6226398">
              <a:off x="2354350" y="2161926"/>
              <a:ext cx="993520" cy="354636"/>
            </a:xfrm>
            <a:prstGeom prst="rect">
              <a:avLst/>
            </a:prstGeom>
            <a:effectLst/>
          </p:spPr>
        </p:pic>
      </p:grpSp>
      <p:cxnSp>
        <p:nvCxnSpPr>
          <p:cNvPr id="12" name="Straight Connector 11">
            <a:extLst>
              <a:ext uri="{FF2B5EF4-FFF2-40B4-BE49-F238E27FC236}">
                <a16:creationId xmlns:a16="http://schemas.microsoft.com/office/drawing/2014/main" id="{4AC0687D-53A4-4043-A07C-A55FE5D06372}"/>
              </a:ext>
            </a:extLst>
          </p:cNvPr>
          <p:cNvCxnSpPr>
            <a:cxnSpLocks/>
          </p:cNvCxnSpPr>
          <p:nvPr/>
        </p:nvCxnSpPr>
        <p:spPr>
          <a:xfrm flipH="1" flipV="1">
            <a:off x="9350115" y="7899816"/>
            <a:ext cx="54661" cy="622966"/>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77ADBB50-81B7-63FA-2987-0F8F1E108A4C}"/>
              </a:ext>
            </a:extLst>
          </p:cNvPr>
          <p:cNvCxnSpPr>
            <a:cxnSpLocks/>
          </p:cNvCxnSpPr>
          <p:nvPr/>
        </p:nvCxnSpPr>
        <p:spPr>
          <a:xfrm flipV="1">
            <a:off x="8741518" y="8504408"/>
            <a:ext cx="659914" cy="36271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4B02EC04-8D7B-8CB3-FDD0-C82ABD2F2DD6}"/>
              </a:ext>
            </a:extLst>
          </p:cNvPr>
          <p:cNvCxnSpPr>
            <a:cxnSpLocks/>
          </p:cNvCxnSpPr>
          <p:nvPr/>
        </p:nvCxnSpPr>
        <p:spPr>
          <a:xfrm flipH="1">
            <a:off x="9402831" y="6949462"/>
            <a:ext cx="434263" cy="1539774"/>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AB0D5A92-524D-462E-5991-4D692A1F7D6A}"/>
              </a:ext>
            </a:extLst>
          </p:cNvPr>
          <p:cNvCxnSpPr>
            <a:cxnSpLocks/>
          </p:cNvCxnSpPr>
          <p:nvPr/>
        </p:nvCxnSpPr>
        <p:spPr>
          <a:xfrm flipH="1">
            <a:off x="9416002" y="7943112"/>
            <a:ext cx="1407103" cy="554999"/>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B1417C77-D3C0-2EBE-D789-859F530FAFC3}"/>
              </a:ext>
            </a:extLst>
          </p:cNvPr>
          <p:cNvCxnSpPr>
            <a:cxnSpLocks/>
          </p:cNvCxnSpPr>
          <p:nvPr/>
        </p:nvCxnSpPr>
        <p:spPr>
          <a:xfrm>
            <a:off x="9412658" y="8486509"/>
            <a:ext cx="601968" cy="1553347"/>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pic>
        <p:nvPicPr>
          <p:cNvPr id="28" name="Graphic 27" descr="Basketball with solid fill">
            <a:extLst>
              <a:ext uri="{FF2B5EF4-FFF2-40B4-BE49-F238E27FC236}">
                <a16:creationId xmlns:a16="http://schemas.microsoft.com/office/drawing/2014/main" id="{369657BA-D72D-D6CB-3400-8738B17CC23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92745" y="9661982"/>
            <a:ext cx="914400" cy="914400"/>
          </a:xfrm>
          <a:prstGeom prst="rect">
            <a:avLst/>
          </a:prstGeom>
        </p:spPr>
      </p:pic>
      <p:pic>
        <p:nvPicPr>
          <p:cNvPr id="29" name="Graphic 28" descr="Basketball with solid fill">
            <a:extLst>
              <a:ext uri="{FF2B5EF4-FFF2-40B4-BE49-F238E27FC236}">
                <a16:creationId xmlns:a16="http://schemas.microsoft.com/office/drawing/2014/main" id="{BBDD480C-D21F-9922-05D0-92773915915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708265" y="8583183"/>
            <a:ext cx="914400" cy="914400"/>
          </a:xfrm>
          <a:prstGeom prst="rect">
            <a:avLst/>
          </a:prstGeom>
        </p:spPr>
      </p:pic>
      <p:sp>
        <p:nvSpPr>
          <p:cNvPr id="30" name="TextBox 29">
            <a:extLst>
              <a:ext uri="{FF2B5EF4-FFF2-40B4-BE49-F238E27FC236}">
                <a16:creationId xmlns:a16="http://schemas.microsoft.com/office/drawing/2014/main" id="{610A6FA7-28AE-A912-787F-7E3952D314C4}"/>
              </a:ext>
            </a:extLst>
          </p:cNvPr>
          <p:cNvSpPr txBox="1"/>
          <p:nvPr/>
        </p:nvSpPr>
        <p:spPr>
          <a:xfrm>
            <a:off x="16381823" y="7989017"/>
            <a:ext cx="2047606"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accent3"/>
                </a:solidFill>
                <a:effectLst/>
                <a:uFillTx/>
                <a:latin typeface="+mn-lt"/>
                <a:ea typeface="+mn-ea"/>
                <a:cs typeface="+mn-cs"/>
                <a:sym typeface="Helvetica Neue"/>
              </a:rPr>
              <a:t>Buy</a:t>
            </a:r>
          </a:p>
        </p:txBody>
      </p:sp>
      <p:sp>
        <p:nvSpPr>
          <p:cNvPr id="2" name="Google Shape;403;p55">
            <a:extLst>
              <a:ext uri="{FF2B5EF4-FFF2-40B4-BE49-F238E27FC236}">
                <a16:creationId xmlns:a16="http://schemas.microsoft.com/office/drawing/2014/main" id="{87DBF868-1A91-E1A2-528E-F86F4A1FD58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66</a:t>
            </a:fld>
            <a:endParaRPr lang="en" dirty="0">
              <a:solidFill>
                <a:srgbClr val="004C7F"/>
              </a:solidFill>
              <a:latin typeface="Lato"/>
              <a:ea typeface="Lato"/>
              <a:cs typeface="Lato"/>
              <a:sym typeface="Lato"/>
            </a:endParaRPr>
          </a:p>
        </p:txBody>
      </p:sp>
      <p:sp>
        <p:nvSpPr>
          <p:cNvPr id="3" name="TextBox 2">
            <a:extLst>
              <a:ext uri="{FF2B5EF4-FFF2-40B4-BE49-F238E27FC236}">
                <a16:creationId xmlns:a16="http://schemas.microsoft.com/office/drawing/2014/main" id="{A16B7DFA-EA65-2C12-5B7B-556522AE00F1}"/>
              </a:ext>
            </a:extLst>
          </p:cNvPr>
          <p:cNvSpPr txBox="1"/>
          <p:nvPr/>
        </p:nvSpPr>
        <p:spPr>
          <a:xfrm>
            <a:off x="228601" y="228844"/>
            <a:ext cx="775853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4C7F"/>
                </a:solidFill>
                <a:effectLst/>
                <a:uFillTx/>
                <a:latin typeface="+mn-lt"/>
                <a:ea typeface="+mn-ea"/>
                <a:cs typeface="+mn-cs"/>
                <a:sym typeface="Helvetica Neue"/>
              </a:rPr>
              <a:t>K Nearest Neighbors</a:t>
            </a:r>
          </a:p>
        </p:txBody>
      </p:sp>
    </p:spTree>
    <p:extLst>
      <p:ext uri="{BB962C8B-B14F-4D97-AF65-F5344CB8AC3E}">
        <p14:creationId xmlns:p14="http://schemas.microsoft.com/office/powerpoint/2010/main" val="29325665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advAuto="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a:extLst>
              <a:ext uri="{FF2B5EF4-FFF2-40B4-BE49-F238E27FC236}">
                <a16:creationId xmlns:a16="http://schemas.microsoft.com/office/drawing/2014/main" id="{2FCB5AD5-30DB-E138-C515-0993C2A21B86}"/>
              </a:ext>
            </a:extLst>
          </p:cNvPr>
          <p:cNvSpPr/>
          <p:nvPr/>
        </p:nvSpPr>
        <p:spPr>
          <a:xfrm flipV="1">
            <a:off x="2467085" y="2557481"/>
            <a:ext cx="1" cy="9817517"/>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 name="Line">
            <a:extLst>
              <a:ext uri="{FF2B5EF4-FFF2-40B4-BE49-F238E27FC236}">
                <a16:creationId xmlns:a16="http://schemas.microsoft.com/office/drawing/2014/main" id="{65CDC8B2-2A2C-3C4A-3A56-E326CDF7C531}"/>
              </a:ext>
            </a:extLst>
          </p:cNvPr>
          <p:cNvSpPr/>
          <p:nvPr/>
        </p:nvSpPr>
        <p:spPr>
          <a:xfrm flipH="1" flipV="1">
            <a:off x="1586633" y="11669490"/>
            <a:ext cx="12541049"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 name="Comfort">
            <a:extLst>
              <a:ext uri="{FF2B5EF4-FFF2-40B4-BE49-F238E27FC236}">
                <a16:creationId xmlns:a16="http://schemas.microsoft.com/office/drawing/2014/main" id="{145BF760-6C85-19AF-2EC6-74CA76337D21}"/>
              </a:ext>
            </a:extLst>
          </p:cNvPr>
          <p:cNvSpPr txBox="1"/>
          <p:nvPr/>
        </p:nvSpPr>
        <p:spPr>
          <a:xfrm>
            <a:off x="1221946" y="2656144"/>
            <a:ext cx="1088439"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Radius</a:t>
            </a:r>
            <a:endParaRPr dirty="0"/>
          </a:p>
        </p:txBody>
      </p:sp>
      <p:sp>
        <p:nvSpPr>
          <p:cNvPr id="17" name="Fashion">
            <a:extLst>
              <a:ext uri="{FF2B5EF4-FFF2-40B4-BE49-F238E27FC236}">
                <a16:creationId xmlns:a16="http://schemas.microsoft.com/office/drawing/2014/main" id="{17382A55-0E36-4AB9-4FDC-FD66939DC8F8}"/>
              </a:ext>
            </a:extLst>
          </p:cNvPr>
          <p:cNvSpPr txBox="1"/>
          <p:nvPr/>
        </p:nvSpPr>
        <p:spPr>
          <a:xfrm>
            <a:off x="12550434" y="11917484"/>
            <a:ext cx="1768113"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Bounciness</a:t>
            </a:r>
            <a:endParaRPr dirty="0"/>
          </a:p>
        </p:txBody>
      </p:sp>
      <p:pic>
        <p:nvPicPr>
          <p:cNvPr id="56" name="Graphic 55" descr="Basketball with solid fill">
            <a:extLst>
              <a:ext uri="{FF2B5EF4-FFF2-40B4-BE49-F238E27FC236}">
                <a16:creationId xmlns:a16="http://schemas.microsoft.com/office/drawing/2014/main" id="{8D5C97BF-5A26-C2C0-0625-D91FECEF050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48597" y="7154510"/>
            <a:ext cx="914400" cy="914400"/>
          </a:xfrm>
          <a:prstGeom prst="rect">
            <a:avLst/>
          </a:prstGeom>
        </p:spPr>
      </p:pic>
      <p:pic>
        <p:nvPicPr>
          <p:cNvPr id="57" name="Graphic 56" descr="Basketball with solid fill">
            <a:extLst>
              <a:ext uri="{FF2B5EF4-FFF2-40B4-BE49-F238E27FC236}">
                <a16:creationId xmlns:a16="http://schemas.microsoft.com/office/drawing/2014/main" id="{4333F254-9561-B079-7166-FA13AAAF3F5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90805" y="3311401"/>
            <a:ext cx="914400" cy="914400"/>
          </a:xfrm>
          <a:prstGeom prst="rect">
            <a:avLst/>
          </a:prstGeom>
        </p:spPr>
      </p:pic>
      <p:pic>
        <p:nvPicPr>
          <p:cNvPr id="58" name="Graphic 57" descr="Basketball with solid fill">
            <a:extLst>
              <a:ext uri="{FF2B5EF4-FFF2-40B4-BE49-F238E27FC236}">
                <a16:creationId xmlns:a16="http://schemas.microsoft.com/office/drawing/2014/main" id="{0B04A961-4AB6-7D6F-DEF5-5CFE1DF5B67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8856" y="6014233"/>
            <a:ext cx="914400" cy="914400"/>
          </a:xfrm>
          <a:prstGeom prst="rect">
            <a:avLst/>
          </a:prstGeom>
        </p:spPr>
      </p:pic>
      <p:pic>
        <p:nvPicPr>
          <p:cNvPr id="59" name="Graphic 58" descr="Basketball with solid fill">
            <a:extLst>
              <a:ext uri="{FF2B5EF4-FFF2-40B4-BE49-F238E27FC236}">
                <a16:creationId xmlns:a16="http://schemas.microsoft.com/office/drawing/2014/main" id="{74468550-50C5-3345-3316-EC462B1A0D2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895" y="5315871"/>
            <a:ext cx="914400" cy="914400"/>
          </a:xfrm>
          <a:prstGeom prst="rect">
            <a:avLst/>
          </a:prstGeom>
        </p:spPr>
      </p:pic>
      <p:pic>
        <p:nvPicPr>
          <p:cNvPr id="60" name="Graphic 59" descr="Basketball with solid fill">
            <a:extLst>
              <a:ext uri="{FF2B5EF4-FFF2-40B4-BE49-F238E27FC236}">
                <a16:creationId xmlns:a16="http://schemas.microsoft.com/office/drawing/2014/main" id="{03AD7259-DBD5-2B25-C8CD-98280C850FD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2319" y="5130872"/>
            <a:ext cx="914400" cy="914400"/>
          </a:xfrm>
          <a:prstGeom prst="rect">
            <a:avLst/>
          </a:prstGeom>
        </p:spPr>
      </p:pic>
      <p:pic>
        <p:nvPicPr>
          <p:cNvPr id="61" name="Graphic 60" descr="Basketball with solid fill">
            <a:extLst>
              <a:ext uri="{FF2B5EF4-FFF2-40B4-BE49-F238E27FC236}">
                <a16:creationId xmlns:a16="http://schemas.microsoft.com/office/drawing/2014/main" id="{7595C266-32AE-E463-B158-43DF8951657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50412" y="6869018"/>
            <a:ext cx="914400" cy="914400"/>
          </a:xfrm>
          <a:prstGeom prst="rect">
            <a:avLst/>
          </a:prstGeom>
        </p:spPr>
      </p:pic>
      <p:pic>
        <p:nvPicPr>
          <p:cNvPr id="62" name="Graphic 61" descr="Basketball with solid fill">
            <a:extLst>
              <a:ext uri="{FF2B5EF4-FFF2-40B4-BE49-F238E27FC236}">
                <a16:creationId xmlns:a16="http://schemas.microsoft.com/office/drawing/2014/main" id="{763B2ABF-6DAF-4260-1707-4741425C92C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79894" y="6492262"/>
            <a:ext cx="914400" cy="914400"/>
          </a:xfrm>
          <a:prstGeom prst="rect">
            <a:avLst/>
          </a:prstGeom>
        </p:spPr>
      </p:pic>
      <p:pic>
        <p:nvPicPr>
          <p:cNvPr id="63" name="Graphic 62" descr="Basketball with solid fill">
            <a:extLst>
              <a:ext uri="{FF2B5EF4-FFF2-40B4-BE49-F238E27FC236}">
                <a16:creationId xmlns:a16="http://schemas.microsoft.com/office/drawing/2014/main" id="{01ADC093-30F4-5DA5-EC8C-32BA455C105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26330" y="5403731"/>
            <a:ext cx="914400" cy="914400"/>
          </a:xfrm>
          <a:prstGeom prst="rect">
            <a:avLst/>
          </a:prstGeom>
        </p:spPr>
      </p:pic>
      <p:pic>
        <p:nvPicPr>
          <p:cNvPr id="64" name="Graphic 63" descr="Basketball with solid fill">
            <a:extLst>
              <a:ext uri="{FF2B5EF4-FFF2-40B4-BE49-F238E27FC236}">
                <a16:creationId xmlns:a16="http://schemas.microsoft.com/office/drawing/2014/main" id="{9F8E5090-FE4A-D635-271D-E183D0A87E6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92745" y="9661982"/>
            <a:ext cx="914400" cy="914400"/>
          </a:xfrm>
          <a:prstGeom prst="rect">
            <a:avLst/>
          </a:prstGeom>
        </p:spPr>
      </p:pic>
      <p:pic>
        <p:nvPicPr>
          <p:cNvPr id="65" name="Graphic 64" descr="Basketball with solid fill">
            <a:extLst>
              <a:ext uri="{FF2B5EF4-FFF2-40B4-BE49-F238E27FC236}">
                <a16:creationId xmlns:a16="http://schemas.microsoft.com/office/drawing/2014/main" id="{FCEF4216-6CE0-238C-307B-F53B317EF55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08360" y="8631360"/>
            <a:ext cx="914400" cy="914400"/>
          </a:xfrm>
          <a:prstGeom prst="rect">
            <a:avLst/>
          </a:prstGeom>
        </p:spPr>
      </p:pic>
      <p:pic>
        <p:nvPicPr>
          <p:cNvPr id="66" name="Graphic 65" descr="Basketball with solid fill">
            <a:extLst>
              <a:ext uri="{FF2B5EF4-FFF2-40B4-BE49-F238E27FC236}">
                <a16:creationId xmlns:a16="http://schemas.microsoft.com/office/drawing/2014/main" id="{16AE9765-968C-1036-DD58-1181311B3CB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734242" y="9733639"/>
            <a:ext cx="914400" cy="914400"/>
          </a:xfrm>
          <a:prstGeom prst="rect">
            <a:avLst/>
          </a:prstGeom>
        </p:spPr>
      </p:pic>
      <p:pic>
        <p:nvPicPr>
          <p:cNvPr id="67" name="Graphic 66" descr="Basketball with solid fill">
            <a:extLst>
              <a:ext uri="{FF2B5EF4-FFF2-40B4-BE49-F238E27FC236}">
                <a16:creationId xmlns:a16="http://schemas.microsoft.com/office/drawing/2014/main" id="{3D8C5DEA-67D5-7807-C7B6-4E844F39704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33950" y="4449421"/>
            <a:ext cx="914400" cy="914400"/>
          </a:xfrm>
          <a:prstGeom prst="rect">
            <a:avLst/>
          </a:prstGeom>
        </p:spPr>
      </p:pic>
      <p:pic>
        <p:nvPicPr>
          <p:cNvPr id="68" name="Graphic 67" descr="Basketball with solid fill">
            <a:extLst>
              <a:ext uri="{FF2B5EF4-FFF2-40B4-BE49-F238E27FC236}">
                <a16:creationId xmlns:a16="http://schemas.microsoft.com/office/drawing/2014/main" id="{739BB790-AE72-090E-7B79-39F1A07CCE1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86687" y="3928668"/>
            <a:ext cx="914400" cy="914400"/>
          </a:xfrm>
          <a:prstGeom prst="rect">
            <a:avLst/>
          </a:prstGeom>
        </p:spPr>
      </p:pic>
      <p:pic>
        <p:nvPicPr>
          <p:cNvPr id="69" name="Graphic 68" descr="Basketball with solid fill">
            <a:extLst>
              <a:ext uri="{FF2B5EF4-FFF2-40B4-BE49-F238E27FC236}">
                <a16:creationId xmlns:a16="http://schemas.microsoft.com/office/drawing/2014/main" id="{7E65F073-B6AD-9A3D-04B7-D5E23B668C8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3297" y="4793774"/>
            <a:ext cx="914400" cy="914400"/>
          </a:xfrm>
          <a:prstGeom prst="rect">
            <a:avLst/>
          </a:prstGeom>
        </p:spPr>
      </p:pic>
      <p:pic>
        <p:nvPicPr>
          <p:cNvPr id="70" name="Graphic 69" descr="Basketball with solid fill">
            <a:extLst>
              <a:ext uri="{FF2B5EF4-FFF2-40B4-BE49-F238E27FC236}">
                <a16:creationId xmlns:a16="http://schemas.microsoft.com/office/drawing/2014/main" id="{097EDEE6-2A8F-E365-461B-3276FD809A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35109" y="5943600"/>
            <a:ext cx="914400" cy="914400"/>
          </a:xfrm>
          <a:prstGeom prst="rect">
            <a:avLst/>
          </a:prstGeom>
        </p:spPr>
      </p:pic>
      <p:pic>
        <p:nvPicPr>
          <p:cNvPr id="71" name="Graphic 70" descr="Basketball with solid fill">
            <a:extLst>
              <a:ext uri="{FF2B5EF4-FFF2-40B4-BE49-F238E27FC236}">
                <a16:creationId xmlns:a16="http://schemas.microsoft.com/office/drawing/2014/main" id="{B251127A-D377-0B17-D6B3-77EE721BAA6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03532" y="9996586"/>
            <a:ext cx="914400" cy="914400"/>
          </a:xfrm>
          <a:prstGeom prst="rect">
            <a:avLst/>
          </a:prstGeom>
        </p:spPr>
      </p:pic>
      <p:pic>
        <p:nvPicPr>
          <p:cNvPr id="72" name="Graphic 71" descr="Basketball with solid fill">
            <a:extLst>
              <a:ext uri="{FF2B5EF4-FFF2-40B4-BE49-F238E27FC236}">
                <a16:creationId xmlns:a16="http://schemas.microsoft.com/office/drawing/2014/main" id="{29E3627C-299E-2F4D-4AA5-33546A4CC8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52803" y="9437032"/>
            <a:ext cx="914400" cy="914400"/>
          </a:xfrm>
          <a:prstGeom prst="rect">
            <a:avLst/>
          </a:prstGeom>
        </p:spPr>
      </p:pic>
      <p:pic>
        <p:nvPicPr>
          <p:cNvPr id="73" name="Graphic 72" descr="Basketball with solid fill">
            <a:extLst>
              <a:ext uri="{FF2B5EF4-FFF2-40B4-BE49-F238E27FC236}">
                <a16:creationId xmlns:a16="http://schemas.microsoft.com/office/drawing/2014/main" id="{356ED654-B4BD-6A22-6A29-F989EAB8873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51340" y="4727214"/>
            <a:ext cx="914400" cy="914400"/>
          </a:xfrm>
          <a:prstGeom prst="rect">
            <a:avLst/>
          </a:prstGeom>
        </p:spPr>
      </p:pic>
      <p:pic>
        <p:nvPicPr>
          <p:cNvPr id="74" name="Graphic 73" descr="Basketball with solid fill">
            <a:extLst>
              <a:ext uri="{FF2B5EF4-FFF2-40B4-BE49-F238E27FC236}">
                <a16:creationId xmlns:a16="http://schemas.microsoft.com/office/drawing/2014/main" id="{04D09008-9CDC-16F5-980F-FC3ED23A116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67277" y="3008889"/>
            <a:ext cx="914400" cy="914400"/>
          </a:xfrm>
          <a:prstGeom prst="rect">
            <a:avLst/>
          </a:prstGeom>
        </p:spPr>
      </p:pic>
      <p:pic>
        <p:nvPicPr>
          <p:cNvPr id="75" name="Graphic 74" descr="Basketball with solid fill">
            <a:extLst>
              <a:ext uri="{FF2B5EF4-FFF2-40B4-BE49-F238E27FC236}">
                <a16:creationId xmlns:a16="http://schemas.microsoft.com/office/drawing/2014/main" id="{74645098-6E09-6A2F-5FAE-62CB255A80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65494" y="2770285"/>
            <a:ext cx="914400" cy="914400"/>
          </a:xfrm>
          <a:prstGeom prst="rect">
            <a:avLst/>
          </a:prstGeom>
        </p:spPr>
      </p:pic>
      <p:pic>
        <p:nvPicPr>
          <p:cNvPr id="76" name="Graphic 75" descr="Basketball with solid fill">
            <a:extLst>
              <a:ext uri="{FF2B5EF4-FFF2-40B4-BE49-F238E27FC236}">
                <a16:creationId xmlns:a16="http://schemas.microsoft.com/office/drawing/2014/main" id="{472210B3-7DFB-9214-C6A3-0C12F23B5A0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17514" y="3196391"/>
            <a:ext cx="914400" cy="914400"/>
          </a:xfrm>
          <a:prstGeom prst="rect">
            <a:avLst/>
          </a:prstGeom>
        </p:spPr>
      </p:pic>
      <p:pic>
        <p:nvPicPr>
          <p:cNvPr id="77" name="Graphic 76" descr="Basketball with solid fill">
            <a:extLst>
              <a:ext uri="{FF2B5EF4-FFF2-40B4-BE49-F238E27FC236}">
                <a16:creationId xmlns:a16="http://schemas.microsoft.com/office/drawing/2014/main" id="{B1951A52-F549-7A3B-1836-EF29E9A4E8B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57426" y="9582656"/>
            <a:ext cx="914400" cy="914400"/>
          </a:xfrm>
          <a:prstGeom prst="rect">
            <a:avLst/>
          </a:prstGeom>
        </p:spPr>
      </p:pic>
      <p:pic>
        <p:nvPicPr>
          <p:cNvPr id="78" name="Graphic 77" descr="Basketball with solid fill">
            <a:extLst>
              <a:ext uri="{FF2B5EF4-FFF2-40B4-BE49-F238E27FC236}">
                <a16:creationId xmlns:a16="http://schemas.microsoft.com/office/drawing/2014/main" id="{956827AE-C882-26E9-006A-ACC76912A4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3297" y="7485912"/>
            <a:ext cx="914400" cy="914400"/>
          </a:xfrm>
          <a:prstGeom prst="rect">
            <a:avLst/>
          </a:prstGeom>
        </p:spPr>
      </p:pic>
      <p:pic>
        <p:nvPicPr>
          <p:cNvPr id="79" name="Graphic 78" descr="Basketball with solid fill">
            <a:extLst>
              <a:ext uri="{FF2B5EF4-FFF2-40B4-BE49-F238E27FC236}">
                <a16:creationId xmlns:a16="http://schemas.microsoft.com/office/drawing/2014/main" id="{70218619-B3CF-3B4D-2707-C05FBE29323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708265" y="8583183"/>
            <a:ext cx="914400" cy="914400"/>
          </a:xfrm>
          <a:prstGeom prst="rect">
            <a:avLst/>
          </a:prstGeom>
        </p:spPr>
      </p:pic>
      <p:pic>
        <p:nvPicPr>
          <p:cNvPr id="80" name="Graphic 79" descr="Basketball with solid fill">
            <a:extLst>
              <a:ext uri="{FF2B5EF4-FFF2-40B4-BE49-F238E27FC236}">
                <a16:creationId xmlns:a16="http://schemas.microsoft.com/office/drawing/2014/main" id="{4F6ED140-952E-FCC6-8399-ADB7CA0D195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22665" y="5348101"/>
            <a:ext cx="914400" cy="914400"/>
          </a:xfrm>
          <a:prstGeom prst="rect">
            <a:avLst/>
          </a:prstGeom>
        </p:spPr>
      </p:pic>
      <p:pic>
        <p:nvPicPr>
          <p:cNvPr id="81" name="Graphic 80" descr="Basketball with solid fill">
            <a:extLst>
              <a:ext uri="{FF2B5EF4-FFF2-40B4-BE49-F238E27FC236}">
                <a16:creationId xmlns:a16="http://schemas.microsoft.com/office/drawing/2014/main" id="{203111EE-FF3E-6951-85B0-078733E4796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21290" y="7590159"/>
            <a:ext cx="914400" cy="914400"/>
          </a:xfrm>
          <a:prstGeom prst="rect">
            <a:avLst/>
          </a:prstGeom>
        </p:spPr>
      </p:pic>
      <p:pic>
        <p:nvPicPr>
          <p:cNvPr id="82" name="Graphic 81" descr="Basketball with solid fill">
            <a:extLst>
              <a:ext uri="{FF2B5EF4-FFF2-40B4-BE49-F238E27FC236}">
                <a16:creationId xmlns:a16="http://schemas.microsoft.com/office/drawing/2014/main" id="{3F80D9A8-34DD-30A8-5CE9-95CCB80F74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94405" y="7442831"/>
            <a:ext cx="914400" cy="914400"/>
          </a:xfrm>
          <a:prstGeom prst="rect">
            <a:avLst/>
          </a:prstGeom>
        </p:spPr>
      </p:pic>
      <p:pic>
        <p:nvPicPr>
          <p:cNvPr id="83" name="Graphic 82" descr="Basketball with solid fill">
            <a:extLst>
              <a:ext uri="{FF2B5EF4-FFF2-40B4-BE49-F238E27FC236}">
                <a16:creationId xmlns:a16="http://schemas.microsoft.com/office/drawing/2014/main" id="{395150E8-19B2-D234-6C38-31A1BFFFACB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73369" y="7783418"/>
            <a:ext cx="914400" cy="914400"/>
          </a:xfrm>
          <a:prstGeom prst="rect">
            <a:avLst/>
          </a:prstGeom>
        </p:spPr>
      </p:pic>
      <p:pic>
        <p:nvPicPr>
          <p:cNvPr id="84" name="Graphic 83" descr="Basketball with solid fill">
            <a:extLst>
              <a:ext uri="{FF2B5EF4-FFF2-40B4-BE49-F238E27FC236}">
                <a16:creationId xmlns:a16="http://schemas.microsoft.com/office/drawing/2014/main" id="{EED92C0F-078C-70BD-1912-9CD64B9355F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63494" y="8417610"/>
            <a:ext cx="914400" cy="914400"/>
          </a:xfrm>
          <a:prstGeom prst="rect">
            <a:avLst/>
          </a:prstGeom>
        </p:spPr>
      </p:pic>
      <p:pic>
        <p:nvPicPr>
          <p:cNvPr id="85" name="Graphic 84" descr="Basketball with solid fill">
            <a:extLst>
              <a:ext uri="{FF2B5EF4-FFF2-40B4-BE49-F238E27FC236}">
                <a16:creationId xmlns:a16="http://schemas.microsoft.com/office/drawing/2014/main" id="{AEFB2F78-C47D-C645-A63C-C4A1D520175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84318" y="8409920"/>
            <a:ext cx="914400" cy="914400"/>
          </a:xfrm>
          <a:prstGeom prst="rect">
            <a:avLst/>
          </a:prstGeom>
        </p:spPr>
      </p:pic>
      <p:pic>
        <p:nvPicPr>
          <p:cNvPr id="86" name="Graphic 85" descr="Basketball with solid fill">
            <a:extLst>
              <a:ext uri="{FF2B5EF4-FFF2-40B4-BE49-F238E27FC236}">
                <a16:creationId xmlns:a16="http://schemas.microsoft.com/office/drawing/2014/main" id="{B5960F41-B274-E4DA-329E-F74D924DC32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0753" y="6396006"/>
            <a:ext cx="914400" cy="914400"/>
          </a:xfrm>
          <a:prstGeom prst="rect">
            <a:avLst/>
          </a:prstGeom>
        </p:spPr>
      </p:pic>
      <p:pic>
        <p:nvPicPr>
          <p:cNvPr id="87" name="Graphic 86" descr="Basketball with solid fill">
            <a:extLst>
              <a:ext uri="{FF2B5EF4-FFF2-40B4-BE49-F238E27FC236}">
                <a16:creationId xmlns:a16="http://schemas.microsoft.com/office/drawing/2014/main" id="{2B775C79-6EA5-A331-8234-C9879C734F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950465" y="8082039"/>
            <a:ext cx="914400" cy="914400"/>
          </a:xfrm>
          <a:prstGeom prst="rect">
            <a:avLst/>
          </a:prstGeom>
        </p:spPr>
      </p:pic>
      <p:sp>
        <p:nvSpPr>
          <p:cNvPr id="4" name="TextBox 3">
            <a:extLst>
              <a:ext uri="{FF2B5EF4-FFF2-40B4-BE49-F238E27FC236}">
                <a16:creationId xmlns:a16="http://schemas.microsoft.com/office/drawing/2014/main" id="{29BF4E49-EC8C-BA76-4947-171886335D14}"/>
              </a:ext>
            </a:extLst>
          </p:cNvPr>
          <p:cNvSpPr txBox="1"/>
          <p:nvPr/>
        </p:nvSpPr>
        <p:spPr>
          <a:xfrm>
            <a:off x="15378302" y="3492966"/>
            <a:ext cx="164628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6D64"/>
                </a:solidFill>
                <a:effectLst/>
                <a:uFillTx/>
                <a:latin typeface="+mn-lt"/>
                <a:ea typeface="+mn-ea"/>
                <a:cs typeface="+mn-cs"/>
                <a:sym typeface="Helvetica Neue"/>
              </a:rPr>
              <a:t>K=7</a:t>
            </a:r>
          </a:p>
        </p:txBody>
      </p:sp>
      <p:grpSp>
        <p:nvGrpSpPr>
          <p:cNvPr id="6" name="Group">
            <a:extLst>
              <a:ext uri="{FF2B5EF4-FFF2-40B4-BE49-F238E27FC236}">
                <a16:creationId xmlns:a16="http://schemas.microsoft.com/office/drawing/2014/main" id="{92998B69-5172-D1F5-518F-0E5869689881}"/>
              </a:ext>
            </a:extLst>
          </p:cNvPr>
          <p:cNvGrpSpPr/>
          <p:nvPr/>
        </p:nvGrpSpPr>
        <p:grpSpPr>
          <a:xfrm>
            <a:off x="14470028" y="1996788"/>
            <a:ext cx="4428825" cy="1467450"/>
            <a:chOff x="636698" y="1368555"/>
            <a:chExt cx="4428824" cy="1467449"/>
          </a:xfrm>
        </p:grpSpPr>
        <p:sp>
          <p:nvSpPr>
            <p:cNvPr id="9" name="a hyperparameter">
              <a:extLst>
                <a:ext uri="{FF2B5EF4-FFF2-40B4-BE49-F238E27FC236}">
                  <a16:creationId xmlns:a16="http://schemas.microsoft.com/office/drawing/2014/main" id="{BBC439DD-1649-F342-A83C-EEC2D7F70F6C}"/>
                </a:ext>
              </a:extLst>
            </p:cNvPr>
            <p:cNvSpPr txBox="1"/>
            <p:nvPr/>
          </p:nvSpPr>
          <p:spPr>
            <a:xfrm>
              <a:off x="636698" y="1368555"/>
              <a:ext cx="4428824" cy="5231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900">
                  <a:solidFill>
                    <a:schemeClr val="accent4">
                      <a:hueOff val="-1247790"/>
                      <a:lumOff val="-12326"/>
                    </a:schemeClr>
                  </a:solidFill>
                  <a:latin typeface="Helvetica Neue Medium"/>
                  <a:ea typeface="Helvetica Neue Medium"/>
                  <a:cs typeface="Helvetica Neue Medium"/>
                  <a:sym typeface="Helvetica Neue Medium"/>
                </a:defRPr>
              </a:pPr>
              <a:r>
                <a:rPr dirty="0"/>
                <a:t>a</a:t>
              </a:r>
              <a:r>
                <a:rPr lang="en-US" dirty="0"/>
                <a:t>nother </a:t>
              </a:r>
              <a:r>
                <a:rPr b="1" dirty="0">
                  <a:latin typeface="+mn-lt"/>
                  <a:ea typeface="+mn-ea"/>
                  <a:cs typeface="+mn-cs"/>
                  <a:sym typeface="Helvetica Neue"/>
                </a:rPr>
                <a:t>hyperparameter</a:t>
              </a:r>
            </a:p>
          </p:txBody>
        </p:sp>
        <p:pic>
          <p:nvPicPr>
            <p:cNvPr id="10" name="Line Line" descr="Line Line">
              <a:extLst>
                <a:ext uri="{FF2B5EF4-FFF2-40B4-BE49-F238E27FC236}">
                  <a16:creationId xmlns:a16="http://schemas.microsoft.com/office/drawing/2014/main" id="{D46EA65A-5776-DD32-0766-FD01C6F4538B}"/>
                </a:ext>
              </a:extLst>
            </p:cNvPr>
            <p:cNvPicPr>
              <a:picLocks/>
            </p:cNvPicPr>
            <p:nvPr/>
          </p:nvPicPr>
          <p:blipFill>
            <a:blip r:embed="rId8"/>
            <a:stretch>
              <a:fillRect/>
            </a:stretch>
          </p:blipFill>
          <p:spPr>
            <a:xfrm rot="6226398">
              <a:off x="2354350" y="2161926"/>
              <a:ext cx="993520" cy="354636"/>
            </a:xfrm>
            <a:prstGeom prst="rect">
              <a:avLst/>
            </a:prstGeom>
            <a:effectLst/>
          </p:spPr>
        </p:pic>
      </p:grpSp>
      <p:cxnSp>
        <p:nvCxnSpPr>
          <p:cNvPr id="12" name="Straight Connector 11">
            <a:extLst>
              <a:ext uri="{FF2B5EF4-FFF2-40B4-BE49-F238E27FC236}">
                <a16:creationId xmlns:a16="http://schemas.microsoft.com/office/drawing/2014/main" id="{4AC0687D-53A4-4043-A07C-A55FE5D06372}"/>
              </a:ext>
            </a:extLst>
          </p:cNvPr>
          <p:cNvCxnSpPr>
            <a:cxnSpLocks/>
          </p:cNvCxnSpPr>
          <p:nvPr/>
        </p:nvCxnSpPr>
        <p:spPr>
          <a:xfrm flipH="1" flipV="1">
            <a:off x="9350115" y="7899816"/>
            <a:ext cx="54661" cy="622966"/>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77ADBB50-81B7-63FA-2987-0F8F1E108A4C}"/>
              </a:ext>
            </a:extLst>
          </p:cNvPr>
          <p:cNvCxnSpPr>
            <a:cxnSpLocks/>
          </p:cNvCxnSpPr>
          <p:nvPr/>
        </p:nvCxnSpPr>
        <p:spPr>
          <a:xfrm flipV="1">
            <a:off x="8741518" y="8504408"/>
            <a:ext cx="659914" cy="36271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4B02EC04-8D7B-8CB3-FDD0-C82ABD2F2DD6}"/>
              </a:ext>
            </a:extLst>
          </p:cNvPr>
          <p:cNvCxnSpPr>
            <a:cxnSpLocks/>
          </p:cNvCxnSpPr>
          <p:nvPr/>
        </p:nvCxnSpPr>
        <p:spPr>
          <a:xfrm flipH="1">
            <a:off x="9402831" y="6949462"/>
            <a:ext cx="434263" cy="1539774"/>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AB0D5A92-524D-462E-5991-4D692A1F7D6A}"/>
              </a:ext>
            </a:extLst>
          </p:cNvPr>
          <p:cNvCxnSpPr>
            <a:cxnSpLocks/>
          </p:cNvCxnSpPr>
          <p:nvPr/>
        </p:nvCxnSpPr>
        <p:spPr>
          <a:xfrm flipH="1">
            <a:off x="9416002" y="7943112"/>
            <a:ext cx="1407103" cy="554999"/>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B1417C77-D3C0-2EBE-D789-859F530FAFC3}"/>
              </a:ext>
            </a:extLst>
          </p:cNvPr>
          <p:cNvCxnSpPr>
            <a:cxnSpLocks/>
          </p:cNvCxnSpPr>
          <p:nvPr/>
        </p:nvCxnSpPr>
        <p:spPr>
          <a:xfrm>
            <a:off x="9412658" y="8486509"/>
            <a:ext cx="601968" cy="1553347"/>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 name="Straight Connector 1">
            <a:extLst>
              <a:ext uri="{FF2B5EF4-FFF2-40B4-BE49-F238E27FC236}">
                <a16:creationId xmlns:a16="http://schemas.microsoft.com/office/drawing/2014/main" id="{B20A841E-4884-7331-B445-6B965EC5495E}"/>
              </a:ext>
            </a:extLst>
          </p:cNvPr>
          <p:cNvCxnSpPr>
            <a:cxnSpLocks/>
          </p:cNvCxnSpPr>
          <p:nvPr/>
        </p:nvCxnSpPr>
        <p:spPr>
          <a:xfrm flipH="1">
            <a:off x="8452033" y="8493340"/>
            <a:ext cx="977010" cy="1621770"/>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5" name="Straight Connector 4">
            <a:extLst>
              <a:ext uri="{FF2B5EF4-FFF2-40B4-BE49-F238E27FC236}">
                <a16:creationId xmlns:a16="http://schemas.microsoft.com/office/drawing/2014/main" id="{0CCCEA3A-36FD-7E6A-8E3F-A11C2D68A067}"/>
              </a:ext>
            </a:extLst>
          </p:cNvPr>
          <p:cNvCxnSpPr>
            <a:cxnSpLocks/>
          </p:cNvCxnSpPr>
          <p:nvPr/>
        </p:nvCxnSpPr>
        <p:spPr>
          <a:xfrm>
            <a:off x="9437713" y="8491719"/>
            <a:ext cx="1727752" cy="548664"/>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8C4B59EA-04E0-DBE3-53EA-C43D713D8292}"/>
              </a:ext>
            </a:extLst>
          </p:cNvPr>
          <p:cNvSpPr txBox="1"/>
          <p:nvPr/>
        </p:nvSpPr>
        <p:spPr>
          <a:xfrm>
            <a:off x="16381822" y="7989017"/>
            <a:ext cx="3991651"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0000"/>
                </a:solidFill>
                <a:effectLst/>
                <a:uFillTx/>
                <a:latin typeface="+mn-lt"/>
                <a:ea typeface="+mn-ea"/>
                <a:cs typeface="+mn-cs"/>
                <a:sym typeface="Helvetica Neue"/>
              </a:rPr>
              <a:t>Don’t Buy</a:t>
            </a:r>
          </a:p>
        </p:txBody>
      </p:sp>
      <p:sp>
        <p:nvSpPr>
          <p:cNvPr id="3" name="Google Shape;403;p55">
            <a:extLst>
              <a:ext uri="{FF2B5EF4-FFF2-40B4-BE49-F238E27FC236}">
                <a16:creationId xmlns:a16="http://schemas.microsoft.com/office/drawing/2014/main" id="{21BA2A98-C78C-2815-612A-89B7C0D5E873}"/>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67</a:t>
            </a:fld>
            <a:endParaRPr lang="en" dirty="0">
              <a:solidFill>
                <a:srgbClr val="004C7F"/>
              </a:solidFill>
              <a:latin typeface="Lato"/>
              <a:ea typeface="Lato"/>
              <a:cs typeface="Lato"/>
              <a:sym typeface="Lato"/>
            </a:endParaRPr>
          </a:p>
        </p:txBody>
      </p:sp>
      <p:sp>
        <p:nvSpPr>
          <p:cNvPr id="14" name="TextBox 13">
            <a:extLst>
              <a:ext uri="{FF2B5EF4-FFF2-40B4-BE49-F238E27FC236}">
                <a16:creationId xmlns:a16="http://schemas.microsoft.com/office/drawing/2014/main" id="{6E11009D-CF52-922A-0C7A-F857570860C4}"/>
              </a:ext>
            </a:extLst>
          </p:cNvPr>
          <p:cNvSpPr txBox="1"/>
          <p:nvPr/>
        </p:nvSpPr>
        <p:spPr>
          <a:xfrm>
            <a:off x="228601" y="228844"/>
            <a:ext cx="775853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4C7F"/>
                </a:solidFill>
                <a:effectLst/>
                <a:uFillTx/>
                <a:latin typeface="+mn-lt"/>
                <a:ea typeface="+mn-ea"/>
                <a:cs typeface="+mn-cs"/>
                <a:sym typeface="Helvetica Neue"/>
              </a:rPr>
              <a:t>K Nearest Neighbors</a:t>
            </a:r>
          </a:p>
        </p:txBody>
      </p:sp>
    </p:spTree>
    <p:extLst>
      <p:ext uri="{BB962C8B-B14F-4D97-AF65-F5344CB8AC3E}">
        <p14:creationId xmlns:p14="http://schemas.microsoft.com/office/powerpoint/2010/main" val="2405107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a:extLst>
              <a:ext uri="{FF2B5EF4-FFF2-40B4-BE49-F238E27FC236}">
                <a16:creationId xmlns:a16="http://schemas.microsoft.com/office/drawing/2014/main" id="{2FCB5AD5-30DB-E138-C515-0993C2A21B86}"/>
              </a:ext>
            </a:extLst>
          </p:cNvPr>
          <p:cNvSpPr/>
          <p:nvPr/>
        </p:nvSpPr>
        <p:spPr>
          <a:xfrm flipV="1">
            <a:off x="2467085" y="2557481"/>
            <a:ext cx="1" cy="9817517"/>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 name="Line">
            <a:extLst>
              <a:ext uri="{FF2B5EF4-FFF2-40B4-BE49-F238E27FC236}">
                <a16:creationId xmlns:a16="http://schemas.microsoft.com/office/drawing/2014/main" id="{65CDC8B2-2A2C-3C4A-3A56-E326CDF7C531}"/>
              </a:ext>
            </a:extLst>
          </p:cNvPr>
          <p:cNvSpPr/>
          <p:nvPr/>
        </p:nvSpPr>
        <p:spPr>
          <a:xfrm flipH="1" flipV="1">
            <a:off x="1586633" y="11669490"/>
            <a:ext cx="12541049"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 name="Comfort">
            <a:extLst>
              <a:ext uri="{FF2B5EF4-FFF2-40B4-BE49-F238E27FC236}">
                <a16:creationId xmlns:a16="http://schemas.microsoft.com/office/drawing/2014/main" id="{145BF760-6C85-19AF-2EC6-74CA76337D21}"/>
              </a:ext>
            </a:extLst>
          </p:cNvPr>
          <p:cNvSpPr txBox="1"/>
          <p:nvPr/>
        </p:nvSpPr>
        <p:spPr>
          <a:xfrm>
            <a:off x="1221946" y="2656144"/>
            <a:ext cx="1088439"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Radius</a:t>
            </a:r>
            <a:endParaRPr dirty="0"/>
          </a:p>
        </p:txBody>
      </p:sp>
      <p:sp>
        <p:nvSpPr>
          <p:cNvPr id="17" name="Fashion">
            <a:extLst>
              <a:ext uri="{FF2B5EF4-FFF2-40B4-BE49-F238E27FC236}">
                <a16:creationId xmlns:a16="http://schemas.microsoft.com/office/drawing/2014/main" id="{17382A55-0E36-4AB9-4FDC-FD66939DC8F8}"/>
              </a:ext>
            </a:extLst>
          </p:cNvPr>
          <p:cNvSpPr txBox="1"/>
          <p:nvPr/>
        </p:nvSpPr>
        <p:spPr>
          <a:xfrm>
            <a:off x="12550434" y="11917484"/>
            <a:ext cx="1768113"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Bounciness</a:t>
            </a:r>
            <a:endParaRPr dirty="0"/>
          </a:p>
        </p:txBody>
      </p:sp>
      <p:pic>
        <p:nvPicPr>
          <p:cNvPr id="56" name="Graphic 55" descr="Basketball with solid fill">
            <a:extLst>
              <a:ext uri="{FF2B5EF4-FFF2-40B4-BE49-F238E27FC236}">
                <a16:creationId xmlns:a16="http://schemas.microsoft.com/office/drawing/2014/main" id="{8D5C97BF-5A26-C2C0-0625-D91FECEF050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48597" y="7154510"/>
            <a:ext cx="914400" cy="914400"/>
          </a:xfrm>
          <a:prstGeom prst="rect">
            <a:avLst/>
          </a:prstGeom>
        </p:spPr>
      </p:pic>
      <p:pic>
        <p:nvPicPr>
          <p:cNvPr id="57" name="Graphic 56" descr="Basketball with solid fill">
            <a:extLst>
              <a:ext uri="{FF2B5EF4-FFF2-40B4-BE49-F238E27FC236}">
                <a16:creationId xmlns:a16="http://schemas.microsoft.com/office/drawing/2014/main" id="{4333F254-9561-B079-7166-FA13AAAF3F5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90805" y="3311401"/>
            <a:ext cx="914400" cy="914400"/>
          </a:xfrm>
          <a:prstGeom prst="rect">
            <a:avLst/>
          </a:prstGeom>
        </p:spPr>
      </p:pic>
      <p:pic>
        <p:nvPicPr>
          <p:cNvPr id="58" name="Graphic 57" descr="Basketball with solid fill">
            <a:extLst>
              <a:ext uri="{FF2B5EF4-FFF2-40B4-BE49-F238E27FC236}">
                <a16:creationId xmlns:a16="http://schemas.microsoft.com/office/drawing/2014/main" id="{0B04A961-4AB6-7D6F-DEF5-5CFE1DF5B67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8856" y="6014233"/>
            <a:ext cx="914400" cy="914400"/>
          </a:xfrm>
          <a:prstGeom prst="rect">
            <a:avLst/>
          </a:prstGeom>
        </p:spPr>
      </p:pic>
      <p:pic>
        <p:nvPicPr>
          <p:cNvPr id="59" name="Graphic 58" descr="Basketball with solid fill">
            <a:extLst>
              <a:ext uri="{FF2B5EF4-FFF2-40B4-BE49-F238E27FC236}">
                <a16:creationId xmlns:a16="http://schemas.microsoft.com/office/drawing/2014/main" id="{74468550-50C5-3345-3316-EC462B1A0D2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895" y="5315871"/>
            <a:ext cx="914400" cy="914400"/>
          </a:xfrm>
          <a:prstGeom prst="rect">
            <a:avLst/>
          </a:prstGeom>
        </p:spPr>
      </p:pic>
      <p:pic>
        <p:nvPicPr>
          <p:cNvPr id="60" name="Graphic 59" descr="Basketball with solid fill">
            <a:extLst>
              <a:ext uri="{FF2B5EF4-FFF2-40B4-BE49-F238E27FC236}">
                <a16:creationId xmlns:a16="http://schemas.microsoft.com/office/drawing/2014/main" id="{03AD7259-DBD5-2B25-C8CD-98280C850FD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2319" y="5130872"/>
            <a:ext cx="914400" cy="914400"/>
          </a:xfrm>
          <a:prstGeom prst="rect">
            <a:avLst/>
          </a:prstGeom>
        </p:spPr>
      </p:pic>
      <p:pic>
        <p:nvPicPr>
          <p:cNvPr id="61" name="Graphic 60" descr="Basketball with solid fill">
            <a:extLst>
              <a:ext uri="{FF2B5EF4-FFF2-40B4-BE49-F238E27FC236}">
                <a16:creationId xmlns:a16="http://schemas.microsoft.com/office/drawing/2014/main" id="{7595C266-32AE-E463-B158-43DF8951657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50412" y="6869018"/>
            <a:ext cx="914400" cy="914400"/>
          </a:xfrm>
          <a:prstGeom prst="rect">
            <a:avLst/>
          </a:prstGeom>
        </p:spPr>
      </p:pic>
      <p:pic>
        <p:nvPicPr>
          <p:cNvPr id="62" name="Graphic 61" descr="Basketball with solid fill">
            <a:extLst>
              <a:ext uri="{FF2B5EF4-FFF2-40B4-BE49-F238E27FC236}">
                <a16:creationId xmlns:a16="http://schemas.microsoft.com/office/drawing/2014/main" id="{763B2ABF-6DAF-4260-1707-4741425C92C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79894" y="6492262"/>
            <a:ext cx="914400" cy="914400"/>
          </a:xfrm>
          <a:prstGeom prst="rect">
            <a:avLst/>
          </a:prstGeom>
        </p:spPr>
      </p:pic>
      <p:pic>
        <p:nvPicPr>
          <p:cNvPr id="63" name="Graphic 62" descr="Basketball with solid fill">
            <a:extLst>
              <a:ext uri="{FF2B5EF4-FFF2-40B4-BE49-F238E27FC236}">
                <a16:creationId xmlns:a16="http://schemas.microsoft.com/office/drawing/2014/main" id="{01ADC093-30F4-5DA5-EC8C-32BA455C105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26330" y="5403731"/>
            <a:ext cx="914400" cy="914400"/>
          </a:xfrm>
          <a:prstGeom prst="rect">
            <a:avLst/>
          </a:prstGeom>
        </p:spPr>
      </p:pic>
      <p:pic>
        <p:nvPicPr>
          <p:cNvPr id="64" name="Graphic 63" descr="Basketball with solid fill">
            <a:extLst>
              <a:ext uri="{FF2B5EF4-FFF2-40B4-BE49-F238E27FC236}">
                <a16:creationId xmlns:a16="http://schemas.microsoft.com/office/drawing/2014/main" id="{9F8E5090-FE4A-D635-271D-E183D0A87E6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92745" y="9661982"/>
            <a:ext cx="914400" cy="914400"/>
          </a:xfrm>
          <a:prstGeom prst="rect">
            <a:avLst/>
          </a:prstGeom>
        </p:spPr>
      </p:pic>
      <p:pic>
        <p:nvPicPr>
          <p:cNvPr id="65" name="Graphic 64" descr="Basketball with solid fill">
            <a:extLst>
              <a:ext uri="{FF2B5EF4-FFF2-40B4-BE49-F238E27FC236}">
                <a16:creationId xmlns:a16="http://schemas.microsoft.com/office/drawing/2014/main" id="{FCEF4216-6CE0-238C-307B-F53B317EF55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08360" y="8631360"/>
            <a:ext cx="914400" cy="914400"/>
          </a:xfrm>
          <a:prstGeom prst="rect">
            <a:avLst/>
          </a:prstGeom>
        </p:spPr>
      </p:pic>
      <p:pic>
        <p:nvPicPr>
          <p:cNvPr id="66" name="Graphic 65" descr="Basketball with solid fill">
            <a:extLst>
              <a:ext uri="{FF2B5EF4-FFF2-40B4-BE49-F238E27FC236}">
                <a16:creationId xmlns:a16="http://schemas.microsoft.com/office/drawing/2014/main" id="{16AE9765-968C-1036-DD58-1181311B3CB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734242" y="9733639"/>
            <a:ext cx="914400" cy="914400"/>
          </a:xfrm>
          <a:prstGeom prst="rect">
            <a:avLst/>
          </a:prstGeom>
        </p:spPr>
      </p:pic>
      <p:pic>
        <p:nvPicPr>
          <p:cNvPr id="67" name="Graphic 66" descr="Basketball with solid fill">
            <a:extLst>
              <a:ext uri="{FF2B5EF4-FFF2-40B4-BE49-F238E27FC236}">
                <a16:creationId xmlns:a16="http://schemas.microsoft.com/office/drawing/2014/main" id="{3D8C5DEA-67D5-7807-C7B6-4E844F39704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33950" y="4449421"/>
            <a:ext cx="914400" cy="914400"/>
          </a:xfrm>
          <a:prstGeom prst="rect">
            <a:avLst/>
          </a:prstGeom>
        </p:spPr>
      </p:pic>
      <p:pic>
        <p:nvPicPr>
          <p:cNvPr id="68" name="Graphic 67" descr="Basketball with solid fill">
            <a:extLst>
              <a:ext uri="{FF2B5EF4-FFF2-40B4-BE49-F238E27FC236}">
                <a16:creationId xmlns:a16="http://schemas.microsoft.com/office/drawing/2014/main" id="{739BB790-AE72-090E-7B79-39F1A07CCE1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86687" y="3928668"/>
            <a:ext cx="914400" cy="914400"/>
          </a:xfrm>
          <a:prstGeom prst="rect">
            <a:avLst/>
          </a:prstGeom>
        </p:spPr>
      </p:pic>
      <p:pic>
        <p:nvPicPr>
          <p:cNvPr id="69" name="Graphic 68" descr="Basketball with solid fill">
            <a:extLst>
              <a:ext uri="{FF2B5EF4-FFF2-40B4-BE49-F238E27FC236}">
                <a16:creationId xmlns:a16="http://schemas.microsoft.com/office/drawing/2014/main" id="{7E65F073-B6AD-9A3D-04B7-D5E23B668C8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3297" y="4793774"/>
            <a:ext cx="914400" cy="914400"/>
          </a:xfrm>
          <a:prstGeom prst="rect">
            <a:avLst/>
          </a:prstGeom>
        </p:spPr>
      </p:pic>
      <p:pic>
        <p:nvPicPr>
          <p:cNvPr id="70" name="Graphic 69" descr="Basketball with solid fill">
            <a:extLst>
              <a:ext uri="{FF2B5EF4-FFF2-40B4-BE49-F238E27FC236}">
                <a16:creationId xmlns:a16="http://schemas.microsoft.com/office/drawing/2014/main" id="{097EDEE6-2A8F-E365-461B-3276FD809A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35109" y="5943600"/>
            <a:ext cx="914400" cy="914400"/>
          </a:xfrm>
          <a:prstGeom prst="rect">
            <a:avLst/>
          </a:prstGeom>
        </p:spPr>
      </p:pic>
      <p:pic>
        <p:nvPicPr>
          <p:cNvPr id="71" name="Graphic 70" descr="Basketball with solid fill">
            <a:extLst>
              <a:ext uri="{FF2B5EF4-FFF2-40B4-BE49-F238E27FC236}">
                <a16:creationId xmlns:a16="http://schemas.microsoft.com/office/drawing/2014/main" id="{B251127A-D377-0B17-D6B3-77EE721BAA6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03532" y="9996586"/>
            <a:ext cx="914400" cy="914400"/>
          </a:xfrm>
          <a:prstGeom prst="rect">
            <a:avLst/>
          </a:prstGeom>
        </p:spPr>
      </p:pic>
      <p:pic>
        <p:nvPicPr>
          <p:cNvPr id="72" name="Graphic 71" descr="Basketball with solid fill">
            <a:extLst>
              <a:ext uri="{FF2B5EF4-FFF2-40B4-BE49-F238E27FC236}">
                <a16:creationId xmlns:a16="http://schemas.microsoft.com/office/drawing/2014/main" id="{29E3627C-299E-2F4D-4AA5-33546A4CC8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52803" y="9437032"/>
            <a:ext cx="914400" cy="914400"/>
          </a:xfrm>
          <a:prstGeom prst="rect">
            <a:avLst/>
          </a:prstGeom>
        </p:spPr>
      </p:pic>
      <p:pic>
        <p:nvPicPr>
          <p:cNvPr id="73" name="Graphic 72" descr="Basketball with solid fill">
            <a:extLst>
              <a:ext uri="{FF2B5EF4-FFF2-40B4-BE49-F238E27FC236}">
                <a16:creationId xmlns:a16="http://schemas.microsoft.com/office/drawing/2014/main" id="{356ED654-B4BD-6A22-6A29-F989EAB8873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51340" y="4727214"/>
            <a:ext cx="914400" cy="914400"/>
          </a:xfrm>
          <a:prstGeom prst="rect">
            <a:avLst/>
          </a:prstGeom>
        </p:spPr>
      </p:pic>
      <p:pic>
        <p:nvPicPr>
          <p:cNvPr id="74" name="Graphic 73" descr="Basketball with solid fill">
            <a:extLst>
              <a:ext uri="{FF2B5EF4-FFF2-40B4-BE49-F238E27FC236}">
                <a16:creationId xmlns:a16="http://schemas.microsoft.com/office/drawing/2014/main" id="{04D09008-9CDC-16F5-980F-FC3ED23A116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67277" y="3008889"/>
            <a:ext cx="914400" cy="914400"/>
          </a:xfrm>
          <a:prstGeom prst="rect">
            <a:avLst/>
          </a:prstGeom>
        </p:spPr>
      </p:pic>
      <p:pic>
        <p:nvPicPr>
          <p:cNvPr id="75" name="Graphic 74" descr="Basketball with solid fill">
            <a:extLst>
              <a:ext uri="{FF2B5EF4-FFF2-40B4-BE49-F238E27FC236}">
                <a16:creationId xmlns:a16="http://schemas.microsoft.com/office/drawing/2014/main" id="{74645098-6E09-6A2F-5FAE-62CB255A80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65494" y="2770285"/>
            <a:ext cx="914400" cy="914400"/>
          </a:xfrm>
          <a:prstGeom prst="rect">
            <a:avLst/>
          </a:prstGeom>
        </p:spPr>
      </p:pic>
      <p:pic>
        <p:nvPicPr>
          <p:cNvPr id="76" name="Graphic 75" descr="Basketball with solid fill">
            <a:extLst>
              <a:ext uri="{FF2B5EF4-FFF2-40B4-BE49-F238E27FC236}">
                <a16:creationId xmlns:a16="http://schemas.microsoft.com/office/drawing/2014/main" id="{472210B3-7DFB-9214-C6A3-0C12F23B5A0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17514" y="3196391"/>
            <a:ext cx="914400" cy="914400"/>
          </a:xfrm>
          <a:prstGeom prst="rect">
            <a:avLst/>
          </a:prstGeom>
        </p:spPr>
      </p:pic>
      <p:pic>
        <p:nvPicPr>
          <p:cNvPr id="77" name="Graphic 76" descr="Basketball with solid fill">
            <a:extLst>
              <a:ext uri="{FF2B5EF4-FFF2-40B4-BE49-F238E27FC236}">
                <a16:creationId xmlns:a16="http://schemas.microsoft.com/office/drawing/2014/main" id="{B1951A52-F549-7A3B-1836-EF29E9A4E8B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57426" y="9582656"/>
            <a:ext cx="914400" cy="914400"/>
          </a:xfrm>
          <a:prstGeom prst="rect">
            <a:avLst/>
          </a:prstGeom>
        </p:spPr>
      </p:pic>
      <p:pic>
        <p:nvPicPr>
          <p:cNvPr id="78" name="Graphic 77" descr="Basketball with solid fill">
            <a:extLst>
              <a:ext uri="{FF2B5EF4-FFF2-40B4-BE49-F238E27FC236}">
                <a16:creationId xmlns:a16="http://schemas.microsoft.com/office/drawing/2014/main" id="{956827AE-C882-26E9-006A-ACC76912A4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3297" y="7485912"/>
            <a:ext cx="914400" cy="914400"/>
          </a:xfrm>
          <a:prstGeom prst="rect">
            <a:avLst/>
          </a:prstGeom>
        </p:spPr>
      </p:pic>
      <p:pic>
        <p:nvPicPr>
          <p:cNvPr id="79" name="Graphic 78" descr="Basketball with solid fill">
            <a:extLst>
              <a:ext uri="{FF2B5EF4-FFF2-40B4-BE49-F238E27FC236}">
                <a16:creationId xmlns:a16="http://schemas.microsoft.com/office/drawing/2014/main" id="{70218619-B3CF-3B4D-2707-C05FBE29323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708265" y="8583183"/>
            <a:ext cx="914400" cy="914400"/>
          </a:xfrm>
          <a:prstGeom prst="rect">
            <a:avLst/>
          </a:prstGeom>
        </p:spPr>
      </p:pic>
      <p:pic>
        <p:nvPicPr>
          <p:cNvPr id="80" name="Graphic 79" descr="Basketball with solid fill">
            <a:extLst>
              <a:ext uri="{FF2B5EF4-FFF2-40B4-BE49-F238E27FC236}">
                <a16:creationId xmlns:a16="http://schemas.microsoft.com/office/drawing/2014/main" id="{4F6ED140-952E-FCC6-8399-ADB7CA0D195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22665" y="5348101"/>
            <a:ext cx="914400" cy="914400"/>
          </a:xfrm>
          <a:prstGeom prst="rect">
            <a:avLst/>
          </a:prstGeom>
        </p:spPr>
      </p:pic>
      <p:pic>
        <p:nvPicPr>
          <p:cNvPr id="81" name="Graphic 80" descr="Basketball with solid fill">
            <a:extLst>
              <a:ext uri="{FF2B5EF4-FFF2-40B4-BE49-F238E27FC236}">
                <a16:creationId xmlns:a16="http://schemas.microsoft.com/office/drawing/2014/main" id="{203111EE-FF3E-6951-85B0-078733E4796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21290" y="7590159"/>
            <a:ext cx="914400" cy="914400"/>
          </a:xfrm>
          <a:prstGeom prst="rect">
            <a:avLst/>
          </a:prstGeom>
        </p:spPr>
      </p:pic>
      <p:pic>
        <p:nvPicPr>
          <p:cNvPr id="82" name="Graphic 81" descr="Basketball with solid fill">
            <a:extLst>
              <a:ext uri="{FF2B5EF4-FFF2-40B4-BE49-F238E27FC236}">
                <a16:creationId xmlns:a16="http://schemas.microsoft.com/office/drawing/2014/main" id="{3F80D9A8-34DD-30A8-5CE9-95CCB80F74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94405" y="7442831"/>
            <a:ext cx="914400" cy="914400"/>
          </a:xfrm>
          <a:prstGeom prst="rect">
            <a:avLst/>
          </a:prstGeom>
        </p:spPr>
      </p:pic>
      <p:pic>
        <p:nvPicPr>
          <p:cNvPr id="83" name="Graphic 82" descr="Basketball with solid fill">
            <a:extLst>
              <a:ext uri="{FF2B5EF4-FFF2-40B4-BE49-F238E27FC236}">
                <a16:creationId xmlns:a16="http://schemas.microsoft.com/office/drawing/2014/main" id="{395150E8-19B2-D234-6C38-31A1BFFFACB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73369" y="7783418"/>
            <a:ext cx="914400" cy="914400"/>
          </a:xfrm>
          <a:prstGeom prst="rect">
            <a:avLst/>
          </a:prstGeom>
        </p:spPr>
      </p:pic>
      <p:pic>
        <p:nvPicPr>
          <p:cNvPr id="84" name="Graphic 83" descr="Basketball with solid fill">
            <a:extLst>
              <a:ext uri="{FF2B5EF4-FFF2-40B4-BE49-F238E27FC236}">
                <a16:creationId xmlns:a16="http://schemas.microsoft.com/office/drawing/2014/main" id="{EED92C0F-078C-70BD-1912-9CD64B9355F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63494" y="8417610"/>
            <a:ext cx="914400" cy="914400"/>
          </a:xfrm>
          <a:prstGeom prst="rect">
            <a:avLst/>
          </a:prstGeom>
        </p:spPr>
      </p:pic>
      <p:pic>
        <p:nvPicPr>
          <p:cNvPr id="85" name="Graphic 84" descr="Basketball with solid fill">
            <a:extLst>
              <a:ext uri="{FF2B5EF4-FFF2-40B4-BE49-F238E27FC236}">
                <a16:creationId xmlns:a16="http://schemas.microsoft.com/office/drawing/2014/main" id="{AEFB2F78-C47D-C645-A63C-C4A1D520175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84318" y="8409920"/>
            <a:ext cx="914400" cy="914400"/>
          </a:xfrm>
          <a:prstGeom prst="rect">
            <a:avLst/>
          </a:prstGeom>
        </p:spPr>
      </p:pic>
      <p:pic>
        <p:nvPicPr>
          <p:cNvPr id="86" name="Graphic 85" descr="Basketball with solid fill">
            <a:extLst>
              <a:ext uri="{FF2B5EF4-FFF2-40B4-BE49-F238E27FC236}">
                <a16:creationId xmlns:a16="http://schemas.microsoft.com/office/drawing/2014/main" id="{B5960F41-B274-E4DA-329E-F74D924DC32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0753" y="6396006"/>
            <a:ext cx="914400" cy="914400"/>
          </a:xfrm>
          <a:prstGeom prst="rect">
            <a:avLst/>
          </a:prstGeom>
        </p:spPr>
      </p:pic>
      <p:pic>
        <p:nvPicPr>
          <p:cNvPr id="87" name="Graphic 86" descr="Basketball with solid fill">
            <a:extLst>
              <a:ext uri="{FF2B5EF4-FFF2-40B4-BE49-F238E27FC236}">
                <a16:creationId xmlns:a16="http://schemas.microsoft.com/office/drawing/2014/main" id="{2B775C79-6EA5-A331-8234-C9879C734F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950465" y="8082039"/>
            <a:ext cx="914400" cy="914400"/>
          </a:xfrm>
          <a:prstGeom prst="rect">
            <a:avLst/>
          </a:prstGeom>
        </p:spPr>
      </p:pic>
      <p:sp>
        <p:nvSpPr>
          <p:cNvPr id="4" name="TextBox 3">
            <a:extLst>
              <a:ext uri="{FF2B5EF4-FFF2-40B4-BE49-F238E27FC236}">
                <a16:creationId xmlns:a16="http://schemas.microsoft.com/office/drawing/2014/main" id="{29BF4E49-EC8C-BA76-4947-171886335D14}"/>
              </a:ext>
            </a:extLst>
          </p:cNvPr>
          <p:cNvSpPr txBox="1"/>
          <p:nvPr/>
        </p:nvSpPr>
        <p:spPr>
          <a:xfrm>
            <a:off x="15378302" y="3492966"/>
            <a:ext cx="164628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6D64"/>
                </a:solidFill>
                <a:effectLst/>
                <a:uFillTx/>
                <a:latin typeface="+mn-lt"/>
                <a:ea typeface="+mn-ea"/>
                <a:cs typeface="+mn-cs"/>
                <a:sym typeface="Helvetica Neue"/>
              </a:rPr>
              <a:t>K=7</a:t>
            </a:r>
          </a:p>
        </p:txBody>
      </p:sp>
      <p:grpSp>
        <p:nvGrpSpPr>
          <p:cNvPr id="6" name="Group">
            <a:extLst>
              <a:ext uri="{FF2B5EF4-FFF2-40B4-BE49-F238E27FC236}">
                <a16:creationId xmlns:a16="http://schemas.microsoft.com/office/drawing/2014/main" id="{92998B69-5172-D1F5-518F-0E5869689881}"/>
              </a:ext>
            </a:extLst>
          </p:cNvPr>
          <p:cNvGrpSpPr/>
          <p:nvPr/>
        </p:nvGrpSpPr>
        <p:grpSpPr>
          <a:xfrm>
            <a:off x="14470028" y="1996788"/>
            <a:ext cx="4428825" cy="1467450"/>
            <a:chOff x="636698" y="1368555"/>
            <a:chExt cx="4428824" cy="1467449"/>
          </a:xfrm>
        </p:grpSpPr>
        <p:sp>
          <p:nvSpPr>
            <p:cNvPr id="9" name="a hyperparameter">
              <a:extLst>
                <a:ext uri="{FF2B5EF4-FFF2-40B4-BE49-F238E27FC236}">
                  <a16:creationId xmlns:a16="http://schemas.microsoft.com/office/drawing/2014/main" id="{BBC439DD-1649-F342-A83C-EEC2D7F70F6C}"/>
                </a:ext>
              </a:extLst>
            </p:cNvPr>
            <p:cNvSpPr txBox="1"/>
            <p:nvPr/>
          </p:nvSpPr>
          <p:spPr>
            <a:xfrm>
              <a:off x="636698" y="1368555"/>
              <a:ext cx="4428824" cy="5231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900">
                  <a:solidFill>
                    <a:schemeClr val="accent4">
                      <a:hueOff val="-1247790"/>
                      <a:lumOff val="-12326"/>
                    </a:schemeClr>
                  </a:solidFill>
                  <a:latin typeface="Helvetica Neue Medium"/>
                  <a:ea typeface="Helvetica Neue Medium"/>
                  <a:cs typeface="Helvetica Neue Medium"/>
                  <a:sym typeface="Helvetica Neue Medium"/>
                </a:defRPr>
              </a:pPr>
              <a:r>
                <a:rPr dirty="0"/>
                <a:t>a</a:t>
              </a:r>
              <a:r>
                <a:rPr lang="en-US" dirty="0"/>
                <a:t>nother </a:t>
              </a:r>
              <a:r>
                <a:rPr b="1" dirty="0">
                  <a:latin typeface="+mn-lt"/>
                  <a:ea typeface="+mn-ea"/>
                  <a:cs typeface="+mn-cs"/>
                  <a:sym typeface="Helvetica Neue"/>
                </a:rPr>
                <a:t>hyperparameter</a:t>
              </a:r>
            </a:p>
          </p:txBody>
        </p:sp>
        <p:pic>
          <p:nvPicPr>
            <p:cNvPr id="10" name="Line Line" descr="Line Line">
              <a:extLst>
                <a:ext uri="{FF2B5EF4-FFF2-40B4-BE49-F238E27FC236}">
                  <a16:creationId xmlns:a16="http://schemas.microsoft.com/office/drawing/2014/main" id="{D46EA65A-5776-DD32-0766-FD01C6F4538B}"/>
                </a:ext>
              </a:extLst>
            </p:cNvPr>
            <p:cNvPicPr>
              <a:picLocks/>
            </p:cNvPicPr>
            <p:nvPr/>
          </p:nvPicPr>
          <p:blipFill>
            <a:blip r:embed="rId8"/>
            <a:stretch>
              <a:fillRect/>
            </a:stretch>
          </p:blipFill>
          <p:spPr>
            <a:xfrm rot="6226398">
              <a:off x="2354350" y="2161926"/>
              <a:ext cx="993520" cy="354636"/>
            </a:xfrm>
            <a:prstGeom prst="rect">
              <a:avLst/>
            </a:prstGeom>
            <a:effectLst/>
          </p:spPr>
        </p:pic>
      </p:grpSp>
      <p:cxnSp>
        <p:nvCxnSpPr>
          <p:cNvPr id="12" name="Straight Connector 11">
            <a:extLst>
              <a:ext uri="{FF2B5EF4-FFF2-40B4-BE49-F238E27FC236}">
                <a16:creationId xmlns:a16="http://schemas.microsoft.com/office/drawing/2014/main" id="{4AC0687D-53A4-4043-A07C-A55FE5D06372}"/>
              </a:ext>
            </a:extLst>
          </p:cNvPr>
          <p:cNvCxnSpPr>
            <a:cxnSpLocks/>
          </p:cNvCxnSpPr>
          <p:nvPr/>
        </p:nvCxnSpPr>
        <p:spPr>
          <a:xfrm flipH="1" flipV="1">
            <a:off x="9350115" y="7899816"/>
            <a:ext cx="54661" cy="622966"/>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77ADBB50-81B7-63FA-2987-0F8F1E108A4C}"/>
              </a:ext>
            </a:extLst>
          </p:cNvPr>
          <p:cNvCxnSpPr>
            <a:cxnSpLocks/>
          </p:cNvCxnSpPr>
          <p:nvPr/>
        </p:nvCxnSpPr>
        <p:spPr>
          <a:xfrm flipV="1">
            <a:off x="8741518" y="8504408"/>
            <a:ext cx="659914" cy="36271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4B02EC04-8D7B-8CB3-FDD0-C82ABD2F2DD6}"/>
              </a:ext>
            </a:extLst>
          </p:cNvPr>
          <p:cNvCxnSpPr>
            <a:cxnSpLocks/>
          </p:cNvCxnSpPr>
          <p:nvPr/>
        </p:nvCxnSpPr>
        <p:spPr>
          <a:xfrm flipH="1">
            <a:off x="9402831" y="6949462"/>
            <a:ext cx="434263" cy="1539774"/>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AB0D5A92-524D-462E-5991-4D692A1F7D6A}"/>
              </a:ext>
            </a:extLst>
          </p:cNvPr>
          <p:cNvCxnSpPr>
            <a:cxnSpLocks/>
          </p:cNvCxnSpPr>
          <p:nvPr/>
        </p:nvCxnSpPr>
        <p:spPr>
          <a:xfrm flipH="1">
            <a:off x="9416002" y="7943112"/>
            <a:ext cx="1407103" cy="554999"/>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B1417C77-D3C0-2EBE-D789-859F530FAFC3}"/>
              </a:ext>
            </a:extLst>
          </p:cNvPr>
          <p:cNvCxnSpPr>
            <a:cxnSpLocks/>
          </p:cNvCxnSpPr>
          <p:nvPr/>
        </p:nvCxnSpPr>
        <p:spPr>
          <a:xfrm>
            <a:off x="9412658" y="8486509"/>
            <a:ext cx="601968" cy="1553347"/>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 name="Straight Connector 1">
            <a:extLst>
              <a:ext uri="{FF2B5EF4-FFF2-40B4-BE49-F238E27FC236}">
                <a16:creationId xmlns:a16="http://schemas.microsoft.com/office/drawing/2014/main" id="{B20A841E-4884-7331-B445-6B965EC5495E}"/>
              </a:ext>
            </a:extLst>
          </p:cNvPr>
          <p:cNvCxnSpPr>
            <a:cxnSpLocks/>
          </p:cNvCxnSpPr>
          <p:nvPr/>
        </p:nvCxnSpPr>
        <p:spPr>
          <a:xfrm flipH="1">
            <a:off x="8452033" y="8493340"/>
            <a:ext cx="977010" cy="1621770"/>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5" name="Straight Connector 4">
            <a:extLst>
              <a:ext uri="{FF2B5EF4-FFF2-40B4-BE49-F238E27FC236}">
                <a16:creationId xmlns:a16="http://schemas.microsoft.com/office/drawing/2014/main" id="{0CCCEA3A-36FD-7E6A-8E3F-A11C2D68A067}"/>
              </a:ext>
            </a:extLst>
          </p:cNvPr>
          <p:cNvCxnSpPr>
            <a:cxnSpLocks/>
          </p:cNvCxnSpPr>
          <p:nvPr/>
        </p:nvCxnSpPr>
        <p:spPr>
          <a:xfrm>
            <a:off x="9437713" y="8491719"/>
            <a:ext cx="1727752" cy="548664"/>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8C4B59EA-04E0-DBE3-53EA-C43D713D8292}"/>
              </a:ext>
            </a:extLst>
          </p:cNvPr>
          <p:cNvSpPr txBox="1"/>
          <p:nvPr/>
        </p:nvSpPr>
        <p:spPr>
          <a:xfrm>
            <a:off x="16381822" y="7989017"/>
            <a:ext cx="3991651"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0000"/>
                </a:solidFill>
                <a:effectLst/>
                <a:uFillTx/>
                <a:latin typeface="+mn-lt"/>
                <a:ea typeface="+mn-ea"/>
                <a:cs typeface="+mn-cs"/>
                <a:sym typeface="Helvetica Neue"/>
              </a:rPr>
              <a:t>Don’t Buy</a:t>
            </a:r>
          </a:p>
        </p:txBody>
      </p:sp>
      <p:sp>
        <p:nvSpPr>
          <p:cNvPr id="3" name="Google Shape;403;p55">
            <a:extLst>
              <a:ext uri="{FF2B5EF4-FFF2-40B4-BE49-F238E27FC236}">
                <a16:creationId xmlns:a16="http://schemas.microsoft.com/office/drawing/2014/main" id="{21BA2A98-C78C-2815-612A-89B7C0D5E873}"/>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68</a:t>
            </a:fld>
            <a:endParaRPr lang="en" dirty="0">
              <a:solidFill>
                <a:srgbClr val="004C7F"/>
              </a:solidFill>
              <a:latin typeface="Lato"/>
              <a:ea typeface="Lato"/>
              <a:cs typeface="Lato"/>
              <a:sym typeface="Lato"/>
            </a:endParaRPr>
          </a:p>
        </p:txBody>
      </p:sp>
      <p:sp>
        <p:nvSpPr>
          <p:cNvPr id="14" name="TextBox 13">
            <a:extLst>
              <a:ext uri="{FF2B5EF4-FFF2-40B4-BE49-F238E27FC236}">
                <a16:creationId xmlns:a16="http://schemas.microsoft.com/office/drawing/2014/main" id="{6E11009D-CF52-922A-0C7A-F857570860C4}"/>
              </a:ext>
            </a:extLst>
          </p:cNvPr>
          <p:cNvSpPr txBox="1"/>
          <p:nvPr/>
        </p:nvSpPr>
        <p:spPr>
          <a:xfrm>
            <a:off x="228601" y="228844"/>
            <a:ext cx="775853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4C7F"/>
                </a:solidFill>
                <a:effectLst/>
                <a:uFillTx/>
                <a:latin typeface="+mn-lt"/>
                <a:ea typeface="+mn-ea"/>
                <a:cs typeface="+mn-cs"/>
                <a:sym typeface="Helvetica Neue"/>
              </a:rPr>
              <a:t>K Nearest Neighbors</a:t>
            </a:r>
          </a:p>
        </p:txBody>
      </p:sp>
    </p:spTree>
    <p:extLst>
      <p:ext uri="{BB962C8B-B14F-4D97-AF65-F5344CB8AC3E}">
        <p14:creationId xmlns:p14="http://schemas.microsoft.com/office/powerpoint/2010/main" val="2106721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 name="Three classifiers! That’s a lot."/>
          <p:cNvSpPr txBox="1"/>
          <p:nvPr/>
        </p:nvSpPr>
        <p:spPr>
          <a:xfrm>
            <a:off x="7877554" y="5712438"/>
            <a:ext cx="8628902"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900" b="1">
                <a:solidFill>
                  <a:srgbClr val="000000"/>
                </a:solidFill>
              </a:defRPr>
            </a:lvl1pPr>
          </a:lstStyle>
          <a:p>
            <a:r>
              <a:rPr lang="en-US" sz="7200" spc="-89" dirty="0">
                <a:solidFill>
                  <a:srgbClr val="004C7F"/>
                </a:solidFill>
              </a:rPr>
              <a:t>Feature</a:t>
            </a:r>
            <a:r>
              <a:rPr lang="en-US" sz="8000" dirty="0"/>
              <a:t> </a:t>
            </a:r>
            <a:r>
              <a:rPr lang="en-US" sz="7200" spc="-89" dirty="0">
                <a:solidFill>
                  <a:srgbClr val="004C7F"/>
                </a:solidFill>
              </a:rPr>
              <a:t>Importance</a:t>
            </a:r>
            <a:endParaRPr sz="7200" spc="-89" dirty="0">
              <a:solidFill>
                <a:srgbClr val="004C7F"/>
              </a:solidFill>
            </a:endParaRPr>
          </a:p>
        </p:txBody>
      </p:sp>
      <p:sp>
        <p:nvSpPr>
          <p:cNvPr id="3" name="Google Shape;403;p55">
            <a:extLst>
              <a:ext uri="{FF2B5EF4-FFF2-40B4-BE49-F238E27FC236}">
                <a16:creationId xmlns:a16="http://schemas.microsoft.com/office/drawing/2014/main" id="{038450E9-F680-B730-FCDD-F67D7F742093}"/>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69</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421139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671218" y="4798417"/>
            <a:ext cx="6459136" cy="4119312"/>
          </a:xfrm>
          <a:prstGeom prst="rect">
            <a:avLst/>
          </a:prstGeom>
          <a:ln w="12700">
            <a:miter lim="400000"/>
          </a:ln>
        </p:spPr>
      </p:pic>
      <p:sp>
        <p:nvSpPr>
          <p:cNvPr id="229" name="Can I afford it?"/>
          <p:cNvSpPr/>
          <p:nvPr/>
        </p:nvSpPr>
        <p:spPr>
          <a:xfrm>
            <a:off x="12735581" y="6223000"/>
            <a:ext cx="8714521" cy="1270000"/>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 name="Google Shape;403;p55">
            <a:extLst>
              <a:ext uri="{FF2B5EF4-FFF2-40B4-BE49-F238E27FC236}">
                <a16:creationId xmlns:a16="http://schemas.microsoft.com/office/drawing/2014/main" id="{2B8EA81C-36E8-CF18-3DF7-07600403271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8A67A565-B6C5-40F5-65F3-7AB88DC08893}"/>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70</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Feature Importance</a:t>
            </a:r>
            <a:endParaRPr sz="6000" dirty="0">
              <a:solidFill>
                <a:srgbClr val="004C7F"/>
              </a:solidFill>
            </a:endParaRPr>
          </a:p>
        </p:txBody>
      </p:sp>
      <p:sp>
        <p:nvSpPr>
          <p:cNvPr id="12" name="Decision Trees">
            <a:extLst>
              <a:ext uri="{FF2B5EF4-FFF2-40B4-BE49-F238E27FC236}">
                <a16:creationId xmlns:a16="http://schemas.microsoft.com/office/drawing/2014/main" id="{41E096F0-AC5D-586A-0A2A-1AD710A646C1}"/>
              </a:ext>
            </a:extLst>
          </p:cNvPr>
          <p:cNvSpPr txBox="1"/>
          <p:nvPr/>
        </p:nvSpPr>
        <p:spPr>
          <a:xfrm>
            <a:off x="5696976" y="4847057"/>
            <a:ext cx="13973257"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5400" b="0" dirty="0">
                <a:solidFill>
                  <a:srgbClr val="004C7F"/>
                </a:solidFill>
              </a:rPr>
              <a:t>1. Coefficients in linear regression models</a:t>
            </a:r>
          </a:p>
          <a:p>
            <a:r>
              <a:rPr lang="en-US" sz="5400" b="0" dirty="0">
                <a:solidFill>
                  <a:srgbClr val="004C7F"/>
                </a:solidFill>
              </a:rPr>
              <a:t>2. </a:t>
            </a:r>
            <a:r>
              <a:rPr lang="en-US" sz="5400" b="0" dirty="0" err="1">
                <a:solidFill>
                  <a:srgbClr val="004C7F"/>
                </a:solidFill>
              </a:rPr>
              <a:t>feature_importances</a:t>
            </a:r>
            <a:r>
              <a:rPr lang="en-US" sz="5400" b="0" dirty="0">
                <a:solidFill>
                  <a:srgbClr val="004C7F"/>
                </a:solidFill>
              </a:rPr>
              <a:t>_ in </a:t>
            </a:r>
            <a:r>
              <a:rPr lang="en-US" sz="5400" b="0" dirty="0" err="1">
                <a:solidFill>
                  <a:srgbClr val="004C7F"/>
                </a:solidFill>
              </a:rPr>
              <a:t>RandomForest</a:t>
            </a:r>
            <a:endParaRPr lang="en-US" sz="5400" b="0" dirty="0">
              <a:solidFill>
                <a:srgbClr val="004C7F"/>
              </a:solidFill>
            </a:endParaRPr>
          </a:p>
          <a:p>
            <a:r>
              <a:rPr lang="en-US" sz="5400" b="0" dirty="0">
                <a:solidFill>
                  <a:srgbClr val="004C7F"/>
                </a:solidFill>
              </a:rPr>
              <a:t>3. permutation feature importance</a:t>
            </a:r>
            <a:endParaRPr sz="5400" b="0" dirty="0">
              <a:solidFill>
                <a:srgbClr val="004C7F"/>
              </a:solidFill>
            </a:endParaRPr>
          </a:p>
        </p:txBody>
      </p:sp>
      <p:sp>
        <p:nvSpPr>
          <p:cNvPr id="2" name="TextBox 1">
            <a:extLst>
              <a:ext uri="{FF2B5EF4-FFF2-40B4-BE49-F238E27FC236}">
                <a16:creationId xmlns:a16="http://schemas.microsoft.com/office/drawing/2014/main" id="{32218D48-AF6E-2EE1-F959-3FFBBC6DEC23}"/>
              </a:ext>
            </a:extLst>
          </p:cNvPr>
          <p:cNvSpPr txBox="1"/>
          <p:nvPr/>
        </p:nvSpPr>
        <p:spPr>
          <a:xfrm>
            <a:off x="5378422" y="11725666"/>
            <a:ext cx="130388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Credit: https://</a:t>
            </a:r>
            <a:r>
              <a:rPr kumimoji="0" lang="en-US" sz="2400" b="0" i="0" u="none" strike="noStrike" cap="none" spc="0" normalizeH="0" baseline="0" dirty="0" err="1">
                <a:ln>
                  <a:noFill/>
                </a:ln>
                <a:solidFill>
                  <a:srgbClr val="5E5E5E"/>
                </a:solidFill>
                <a:effectLst/>
                <a:uFillTx/>
                <a:latin typeface="+mn-lt"/>
                <a:ea typeface="+mn-ea"/>
                <a:cs typeface="+mn-cs"/>
                <a:sym typeface="Helvetica Neue"/>
              </a:rPr>
              <a:t>inria.github.io</a:t>
            </a:r>
            <a:r>
              <a:rPr kumimoji="0" lang="en-US" sz="2400" b="0" i="0" u="none" strike="noStrike" cap="none" spc="0" normalizeH="0" baseline="0" dirty="0">
                <a:ln>
                  <a:noFill/>
                </a:ln>
                <a:solidFill>
                  <a:srgbClr val="5E5E5E"/>
                </a:solidFill>
                <a:effectLst/>
                <a:uFillTx/>
                <a:latin typeface="+mn-lt"/>
                <a:ea typeface="+mn-ea"/>
                <a:cs typeface="+mn-cs"/>
                <a:sym typeface="Helvetica Neue"/>
              </a:rPr>
              <a:t>/scikit-learn-</a:t>
            </a:r>
            <a:r>
              <a:rPr kumimoji="0" lang="en-US" sz="2400" b="0" i="0" u="none" strike="noStrike" cap="none" spc="0" normalizeH="0" baseline="0" dirty="0" err="1">
                <a:ln>
                  <a:noFill/>
                </a:ln>
                <a:solidFill>
                  <a:srgbClr val="5E5E5E"/>
                </a:solidFill>
                <a:effectLst/>
                <a:uFillTx/>
                <a:latin typeface="+mn-lt"/>
                <a:ea typeface="+mn-ea"/>
                <a:cs typeface="+mn-cs"/>
                <a:sym typeface="Helvetica Neue"/>
              </a:rPr>
              <a:t>mooc</a:t>
            </a:r>
            <a:r>
              <a:rPr kumimoji="0" lang="en-US" sz="2400" b="0" i="0" u="none" strike="noStrike" cap="none" spc="0" normalizeH="0" baseline="0" dirty="0">
                <a:ln>
                  <a:noFill/>
                </a:ln>
                <a:solidFill>
                  <a:srgbClr val="5E5E5E"/>
                </a:solidFill>
                <a:effectLst/>
                <a:uFillTx/>
                <a:latin typeface="+mn-lt"/>
                <a:ea typeface="+mn-ea"/>
                <a:cs typeface="+mn-cs"/>
                <a:sym typeface="Helvetica Neue"/>
              </a:rPr>
              <a:t>/</a:t>
            </a:r>
            <a:r>
              <a:rPr kumimoji="0" lang="en-US" sz="2400" b="0" i="0" u="none" strike="noStrike" cap="none" spc="0" normalizeH="0" baseline="0" dirty="0" err="1">
                <a:ln>
                  <a:noFill/>
                </a:ln>
                <a:solidFill>
                  <a:srgbClr val="5E5E5E"/>
                </a:solidFill>
                <a:effectLst/>
                <a:uFillTx/>
                <a:latin typeface="+mn-lt"/>
                <a:ea typeface="+mn-ea"/>
                <a:cs typeface="+mn-cs"/>
                <a:sym typeface="Helvetica Neue"/>
              </a:rPr>
              <a:t>python_scripts</a:t>
            </a:r>
            <a:r>
              <a:rPr kumimoji="0" lang="en-US" sz="2400" b="0" i="0" u="none" strike="noStrike" cap="none" spc="0" normalizeH="0" baseline="0" dirty="0">
                <a:ln>
                  <a:noFill/>
                </a:ln>
                <a:solidFill>
                  <a:srgbClr val="5E5E5E"/>
                </a:solidFill>
                <a:effectLst/>
                <a:uFillTx/>
                <a:latin typeface="+mn-lt"/>
                <a:ea typeface="+mn-ea"/>
                <a:cs typeface="+mn-cs"/>
                <a:sym typeface="Helvetica Neue"/>
              </a:rPr>
              <a:t>/</a:t>
            </a:r>
            <a:r>
              <a:rPr kumimoji="0" lang="en-US" sz="2400" b="0" i="0" u="none" strike="noStrike" cap="none" spc="0" normalizeH="0" baseline="0" dirty="0" err="1">
                <a:ln>
                  <a:noFill/>
                </a:ln>
                <a:solidFill>
                  <a:srgbClr val="5E5E5E"/>
                </a:solidFill>
                <a:effectLst/>
                <a:uFillTx/>
                <a:latin typeface="+mn-lt"/>
                <a:ea typeface="+mn-ea"/>
                <a:cs typeface="+mn-cs"/>
                <a:sym typeface="Helvetica Neue"/>
              </a:rPr>
              <a:t>dev_features_importance.html</a:t>
            </a:r>
            <a:r>
              <a:rPr kumimoji="0" lang="en-US" sz="2400" b="0" i="0" u="none" strike="noStrike" cap="none" spc="0" normalizeH="0" baseline="0" dirty="0">
                <a:ln>
                  <a:noFill/>
                </a:ln>
                <a:solidFill>
                  <a:srgbClr val="5E5E5E"/>
                </a:solidFill>
                <a:effectLst/>
                <a:uFillTx/>
                <a:latin typeface="+mn-lt"/>
                <a:ea typeface="+mn-ea"/>
                <a:cs typeface="+mn-cs"/>
                <a:sym typeface="Helvetica Neue"/>
              </a:rPr>
              <a:t>#</a:t>
            </a:r>
          </a:p>
        </p:txBody>
      </p:sp>
    </p:spTree>
    <p:extLst>
      <p:ext uri="{BB962C8B-B14F-4D97-AF65-F5344CB8AC3E}">
        <p14:creationId xmlns:p14="http://schemas.microsoft.com/office/powerpoint/2010/main" val="2248711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71</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Feature Importance</a:t>
            </a: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Linear regression models</a:t>
            </a:r>
            <a:endParaRPr sz="6000" dirty="0">
              <a:solidFill>
                <a:srgbClr val="004C7F"/>
              </a:solidFill>
            </a:endParaRPr>
          </a:p>
        </p:txBody>
      </p:sp>
      <p:sp>
        <p:nvSpPr>
          <p:cNvPr id="3" name="Text Placeholder 2">
            <a:extLst>
              <a:ext uri="{FF2B5EF4-FFF2-40B4-BE49-F238E27FC236}">
                <a16:creationId xmlns:a16="http://schemas.microsoft.com/office/drawing/2014/main" id="{653F6FA6-5CF9-7B88-17CD-015C9D43C194}"/>
              </a:ext>
            </a:extLst>
          </p:cNvPr>
          <p:cNvSpPr>
            <a:spLocks noGrp="1"/>
          </p:cNvSpPr>
          <p:nvPr>
            <p:ph type="body" idx="1"/>
          </p:nvPr>
        </p:nvSpPr>
        <p:spPr>
          <a:xfrm>
            <a:off x="1527131" y="3759407"/>
            <a:ext cx="21971000" cy="8256012"/>
          </a:xfrm>
        </p:spPr>
        <p:txBody>
          <a:bodyPr>
            <a:normAutofit/>
          </a:bodyPr>
          <a:lstStyle/>
          <a:p>
            <a:r>
              <a:rPr lang="en-US" dirty="0"/>
              <a:t>Predicting house price using a linear regression model</a:t>
            </a:r>
          </a:p>
          <a:p>
            <a:r>
              <a:rPr lang="en-US" dirty="0"/>
              <a:t>Inspect correlation between features and target</a:t>
            </a:r>
          </a:p>
          <a:p>
            <a:r>
              <a:rPr lang="en-US" dirty="0"/>
              <a:t>Build model, inspect coefficient</a:t>
            </a:r>
          </a:p>
          <a:p>
            <a:r>
              <a:rPr lang="en-US" dirty="0"/>
              <a:t>Coefficient: </a:t>
            </a:r>
            <a:r>
              <a:rPr lang="en-US" b="1" u="sng" dirty="0"/>
              <a:t>conditional</a:t>
            </a:r>
            <a:r>
              <a:rPr lang="en-US" dirty="0"/>
              <a:t> dependence, not marginal dependence.</a:t>
            </a:r>
          </a:p>
          <a:p>
            <a:pPr lvl="1"/>
            <a:r>
              <a:rPr lang="en-US" dirty="0"/>
              <a:t>Conditional: assuming all other features remain constant</a:t>
            </a:r>
          </a:p>
          <a:p>
            <a:r>
              <a:rPr lang="en-US" dirty="0"/>
              <a:t>Sign and scale of coefficient</a:t>
            </a:r>
          </a:p>
          <a:p>
            <a:r>
              <a:rPr lang="en-US" dirty="0"/>
              <a:t>Variability of coefficient</a:t>
            </a:r>
          </a:p>
        </p:txBody>
      </p:sp>
    </p:spTree>
    <p:extLst>
      <p:ext uri="{BB962C8B-B14F-4D97-AF65-F5344CB8AC3E}">
        <p14:creationId xmlns:p14="http://schemas.microsoft.com/office/powerpoint/2010/main" val="1596770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72</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Feature Importance</a:t>
            </a: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Random Forest</a:t>
            </a:r>
            <a:endParaRPr sz="6000" dirty="0">
              <a:solidFill>
                <a:srgbClr val="004C7F"/>
              </a:solidFill>
            </a:endParaRPr>
          </a:p>
        </p:txBody>
      </p:sp>
      <p:sp>
        <p:nvSpPr>
          <p:cNvPr id="3" name="Text Placeholder 2">
            <a:extLst>
              <a:ext uri="{FF2B5EF4-FFF2-40B4-BE49-F238E27FC236}">
                <a16:creationId xmlns:a16="http://schemas.microsoft.com/office/drawing/2014/main" id="{653F6FA6-5CF9-7B88-17CD-015C9D43C194}"/>
              </a:ext>
            </a:extLst>
          </p:cNvPr>
          <p:cNvSpPr>
            <a:spLocks noGrp="1"/>
          </p:cNvSpPr>
          <p:nvPr>
            <p:ph type="body" idx="1"/>
          </p:nvPr>
        </p:nvSpPr>
        <p:spPr>
          <a:xfrm>
            <a:off x="1527131" y="3759407"/>
            <a:ext cx="21971000" cy="8256012"/>
          </a:xfrm>
        </p:spPr>
        <p:txBody>
          <a:bodyPr/>
          <a:lstStyle/>
          <a:p>
            <a:r>
              <a:rPr lang="en-US" b="0" i="0" dirty="0">
                <a:solidFill>
                  <a:srgbClr val="222832"/>
                </a:solidFill>
                <a:effectLst/>
                <a:highlight>
                  <a:srgbClr val="FFFFFF"/>
                </a:highlight>
                <a:latin typeface="-apple-system"/>
              </a:rPr>
              <a:t>Built-in </a:t>
            </a:r>
            <a:r>
              <a:rPr lang="en-US" dirty="0" err="1">
                <a:effectLst/>
              </a:rPr>
              <a:t>feature_importances</a:t>
            </a:r>
            <a:r>
              <a:rPr lang="en-US" dirty="0">
                <a:effectLst/>
              </a:rPr>
              <a:t>_</a:t>
            </a:r>
            <a:r>
              <a:rPr lang="en-US" b="0" i="0" dirty="0">
                <a:solidFill>
                  <a:srgbClr val="222832"/>
                </a:solidFill>
                <a:effectLst/>
                <a:highlight>
                  <a:srgbClr val="FFFFFF"/>
                </a:highlight>
                <a:latin typeface="-apple-system"/>
              </a:rPr>
              <a:t> attribute.</a:t>
            </a:r>
          </a:p>
          <a:p>
            <a:r>
              <a:rPr lang="en-US" b="0" i="0" dirty="0">
                <a:solidFill>
                  <a:srgbClr val="222832"/>
                </a:solidFill>
                <a:effectLst/>
                <a:highlight>
                  <a:srgbClr val="FFFFFF"/>
                </a:highlight>
                <a:latin typeface="-apple-system"/>
              </a:rPr>
              <a:t>how much this feature is used in each tree of the forest </a:t>
            </a:r>
          </a:p>
          <a:p>
            <a:r>
              <a:rPr lang="en-US" dirty="0">
                <a:solidFill>
                  <a:srgbClr val="222832"/>
                </a:solidFill>
                <a:highlight>
                  <a:srgbClr val="FFFFFF"/>
                </a:highlight>
                <a:latin typeface="-apple-system"/>
              </a:rPr>
              <a:t>Formally, t</a:t>
            </a:r>
            <a:r>
              <a:rPr lang="en-US" b="0" i="0" dirty="0">
                <a:solidFill>
                  <a:srgbClr val="222832"/>
                </a:solidFill>
                <a:effectLst/>
                <a:highlight>
                  <a:srgbClr val="FFFFFF"/>
                </a:highlight>
                <a:latin typeface="-apple-system"/>
              </a:rPr>
              <a:t>he (normalized) total reduction of the criterion brought by that feature</a:t>
            </a:r>
            <a:endParaRPr lang="en-US" dirty="0"/>
          </a:p>
        </p:txBody>
      </p:sp>
    </p:spTree>
    <p:extLst>
      <p:ext uri="{BB962C8B-B14F-4D97-AF65-F5344CB8AC3E}">
        <p14:creationId xmlns:p14="http://schemas.microsoft.com/office/powerpoint/2010/main" val="3536321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73</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Feature Importance</a:t>
            </a: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Permutation</a:t>
            </a:r>
            <a:endParaRPr sz="6000" dirty="0">
              <a:solidFill>
                <a:srgbClr val="004C7F"/>
              </a:solidFill>
            </a:endParaRPr>
          </a:p>
        </p:txBody>
      </p:sp>
      <p:sp>
        <p:nvSpPr>
          <p:cNvPr id="3" name="Text Placeholder 2">
            <a:extLst>
              <a:ext uri="{FF2B5EF4-FFF2-40B4-BE49-F238E27FC236}">
                <a16:creationId xmlns:a16="http://schemas.microsoft.com/office/drawing/2014/main" id="{653F6FA6-5CF9-7B88-17CD-015C9D43C194}"/>
              </a:ext>
            </a:extLst>
          </p:cNvPr>
          <p:cNvSpPr>
            <a:spLocks noGrp="1"/>
          </p:cNvSpPr>
          <p:nvPr>
            <p:ph type="body" idx="1"/>
          </p:nvPr>
        </p:nvSpPr>
        <p:spPr>
          <a:xfrm>
            <a:off x="1527131" y="3759407"/>
            <a:ext cx="21971000" cy="8256012"/>
          </a:xfrm>
        </p:spPr>
        <p:txBody>
          <a:bodyPr>
            <a:normAutofit lnSpcReduction="10000"/>
          </a:bodyPr>
          <a:lstStyle/>
          <a:p>
            <a:r>
              <a:rPr lang="en-US" dirty="0"/>
              <a:t>Can be used for any models</a:t>
            </a:r>
          </a:p>
          <a:p>
            <a:r>
              <a:rPr lang="en-US" dirty="0"/>
              <a:t>Shuffle a feature value and see how the prediction changes</a:t>
            </a:r>
          </a:p>
          <a:p>
            <a:r>
              <a:rPr lang="en-US" dirty="0"/>
              <a:t>Notes:</a:t>
            </a:r>
          </a:p>
          <a:p>
            <a:pPr lvl="1"/>
            <a:r>
              <a:rPr lang="en-US" dirty="0"/>
              <a:t>Unrealistic samples may happen (e.g., # of rooms &lt; # of bedrooms)</a:t>
            </a:r>
          </a:p>
          <a:p>
            <a:pPr lvl="1"/>
            <a:r>
              <a:rPr lang="en-US" dirty="0"/>
              <a:t>Can run multiple times for stability</a:t>
            </a:r>
          </a:p>
          <a:p>
            <a:pPr lvl="1"/>
            <a:r>
              <a:rPr lang="en-US" dirty="0"/>
              <a:t>Train or test data?</a:t>
            </a:r>
          </a:p>
          <a:p>
            <a:pPr lvl="1"/>
            <a:r>
              <a:rPr lang="en-US" dirty="0"/>
              <a:t>Can you drop a feature, train a new model, and compare the results as importance? </a:t>
            </a:r>
          </a:p>
        </p:txBody>
      </p:sp>
    </p:spTree>
    <p:extLst>
      <p:ext uri="{BB962C8B-B14F-4D97-AF65-F5344CB8AC3E}">
        <p14:creationId xmlns:p14="http://schemas.microsoft.com/office/powerpoint/2010/main" val="3869757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74</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Feature Importance</a:t>
            </a: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Self quiz</a:t>
            </a:r>
            <a:endParaRPr sz="6000" dirty="0">
              <a:solidFill>
                <a:srgbClr val="004C7F"/>
              </a:solidFill>
            </a:endParaRPr>
          </a:p>
        </p:txBody>
      </p:sp>
      <p:sp>
        <p:nvSpPr>
          <p:cNvPr id="3" name="Text Placeholder 2">
            <a:extLst>
              <a:ext uri="{FF2B5EF4-FFF2-40B4-BE49-F238E27FC236}">
                <a16:creationId xmlns:a16="http://schemas.microsoft.com/office/drawing/2014/main" id="{653F6FA6-5CF9-7B88-17CD-015C9D43C194}"/>
              </a:ext>
            </a:extLst>
          </p:cNvPr>
          <p:cNvSpPr>
            <a:spLocks noGrp="1"/>
          </p:cNvSpPr>
          <p:nvPr>
            <p:ph type="body" idx="1"/>
          </p:nvPr>
        </p:nvSpPr>
        <p:spPr>
          <a:xfrm>
            <a:off x="1527131" y="3759407"/>
            <a:ext cx="21971000" cy="8256012"/>
          </a:xfrm>
        </p:spPr>
        <p:txBody>
          <a:bodyPr/>
          <a:lstStyle/>
          <a:p>
            <a:pPr marL="0" indent="0" algn="l">
              <a:buNone/>
            </a:pPr>
            <a:r>
              <a:rPr lang="en-US" b="0" i="0" dirty="0">
                <a:solidFill>
                  <a:srgbClr val="222832"/>
                </a:solidFill>
                <a:effectLst/>
                <a:latin typeface="-apple-system"/>
              </a:rPr>
              <a:t>With a same dataset, feature importance might differ if:</a:t>
            </a:r>
          </a:p>
          <a:p>
            <a:pPr marL="609600" lvl="1" indent="0">
              <a:buNone/>
            </a:pPr>
            <a:r>
              <a:rPr lang="en-US" b="0" i="0" dirty="0">
                <a:solidFill>
                  <a:srgbClr val="222832"/>
                </a:solidFill>
                <a:effectLst/>
                <a:latin typeface="-apple-system"/>
              </a:rPr>
              <a:t>a) we use two different models</a:t>
            </a:r>
          </a:p>
          <a:p>
            <a:pPr marL="609600" lvl="1" indent="0">
              <a:buNone/>
            </a:pPr>
            <a:r>
              <a:rPr lang="en-US" b="0" i="0" dirty="0">
                <a:solidFill>
                  <a:srgbClr val="222832"/>
                </a:solidFill>
                <a:effectLst/>
                <a:latin typeface="-apple-system"/>
              </a:rPr>
              <a:t>b) we use two different train/test split with a same model</a:t>
            </a:r>
          </a:p>
          <a:p>
            <a:pPr marL="609600" lvl="1" indent="0">
              <a:buNone/>
            </a:pPr>
            <a:r>
              <a:rPr lang="en-US" b="0" i="0" dirty="0">
                <a:solidFill>
                  <a:srgbClr val="222832"/>
                </a:solidFill>
                <a:effectLst/>
                <a:latin typeface="-apple-system"/>
              </a:rPr>
              <a:t>c) we use a same model with a different set of hyper-parameters</a:t>
            </a:r>
          </a:p>
          <a:p>
            <a:pPr marL="609600" lvl="1" indent="0">
              <a:buNone/>
            </a:pPr>
            <a:r>
              <a:rPr lang="en-US" b="0" i="0" dirty="0">
                <a:solidFill>
                  <a:srgbClr val="222832"/>
                </a:solidFill>
                <a:effectLst/>
                <a:latin typeface="-apple-system"/>
              </a:rPr>
              <a:t>d) we use a same model with the same set of hyper-parameters but a different </a:t>
            </a:r>
            <a:r>
              <a:rPr lang="en-US" b="0" i="0" dirty="0" err="1">
                <a:solidFill>
                  <a:srgbClr val="222832"/>
                </a:solidFill>
                <a:effectLst/>
                <a:latin typeface="-apple-system"/>
              </a:rPr>
              <a:t>random_state</a:t>
            </a:r>
            <a:endParaRPr lang="en-US" b="0" i="0" dirty="0">
              <a:solidFill>
                <a:srgbClr val="222832"/>
              </a:solidFill>
              <a:effectLst/>
              <a:latin typeface="-apple-system"/>
            </a:endParaRPr>
          </a:p>
          <a:p>
            <a:endParaRPr lang="en-US" dirty="0"/>
          </a:p>
        </p:txBody>
      </p:sp>
    </p:spTree>
    <p:extLst>
      <p:ext uri="{BB962C8B-B14F-4D97-AF65-F5344CB8AC3E}">
        <p14:creationId xmlns:p14="http://schemas.microsoft.com/office/powerpoint/2010/main" val="3488090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75</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Feature Importance</a:t>
            </a: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Self quiz</a:t>
            </a:r>
            <a:endParaRPr sz="6000" dirty="0">
              <a:solidFill>
                <a:srgbClr val="004C7F"/>
              </a:solidFill>
            </a:endParaRPr>
          </a:p>
        </p:txBody>
      </p:sp>
      <p:sp>
        <p:nvSpPr>
          <p:cNvPr id="3" name="Text Placeholder 2">
            <a:extLst>
              <a:ext uri="{FF2B5EF4-FFF2-40B4-BE49-F238E27FC236}">
                <a16:creationId xmlns:a16="http://schemas.microsoft.com/office/drawing/2014/main" id="{653F6FA6-5CF9-7B88-17CD-015C9D43C194}"/>
              </a:ext>
            </a:extLst>
          </p:cNvPr>
          <p:cNvSpPr>
            <a:spLocks noGrp="1"/>
          </p:cNvSpPr>
          <p:nvPr>
            <p:ph type="body" idx="1"/>
          </p:nvPr>
        </p:nvSpPr>
        <p:spPr>
          <a:xfrm>
            <a:off x="1527131" y="3759407"/>
            <a:ext cx="21971000" cy="8256012"/>
          </a:xfrm>
        </p:spPr>
        <p:txBody>
          <a:bodyPr/>
          <a:lstStyle/>
          <a:p>
            <a:pPr marL="0" indent="0" algn="l">
              <a:buNone/>
            </a:pPr>
            <a:r>
              <a:rPr lang="en-US" b="0" i="0" dirty="0">
                <a:solidFill>
                  <a:srgbClr val="222832"/>
                </a:solidFill>
                <a:effectLst/>
                <a:latin typeface="-apple-system"/>
              </a:rPr>
              <a:t>In linear model, the feature importance:</a:t>
            </a:r>
          </a:p>
          <a:p>
            <a:pPr lvl="1">
              <a:buFont typeface="Arial" panose="020B0604020202020204" pitchFamily="34" charset="0"/>
              <a:buChar char="•"/>
            </a:pPr>
            <a:r>
              <a:rPr lang="en-US" b="0" i="0" dirty="0">
                <a:solidFill>
                  <a:srgbClr val="222832"/>
                </a:solidFill>
                <a:effectLst/>
                <a:latin typeface="-apple-system"/>
              </a:rPr>
              <a:t>a) might be inferred from the coefficients</a:t>
            </a:r>
          </a:p>
          <a:p>
            <a:pPr lvl="1">
              <a:buFont typeface="Arial" panose="020B0604020202020204" pitchFamily="34" charset="0"/>
              <a:buChar char="•"/>
            </a:pPr>
            <a:r>
              <a:rPr lang="en-US" b="0" i="0" dirty="0">
                <a:solidFill>
                  <a:srgbClr val="222832"/>
                </a:solidFill>
                <a:effectLst/>
                <a:latin typeface="-apple-system"/>
              </a:rPr>
              <a:t>b) might be infer by </a:t>
            </a:r>
            <a:r>
              <a:rPr lang="en-US" b="0" i="0" dirty="0" err="1">
                <a:solidFill>
                  <a:srgbClr val="222832"/>
                </a:solidFill>
                <a:effectLst/>
                <a:latin typeface="-apple-system"/>
              </a:rPr>
              <a:t>importance_permutation</a:t>
            </a:r>
            <a:endParaRPr lang="en-US" b="0" i="0" dirty="0">
              <a:solidFill>
                <a:srgbClr val="222832"/>
              </a:solidFill>
              <a:effectLst/>
              <a:latin typeface="-apple-system"/>
            </a:endParaRPr>
          </a:p>
          <a:p>
            <a:pPr lvl="1">
              <a:buFont typeface="Arial" panose="020B0604020202020204" pitchFamily="34" charset="0"/>
              <a:buChar char="•"/>
            </a:pPr>
            <a:r>
              <a:rPr lang="en-US" dirty="0">
                <a:solidFill>
                  <a:srgbClr val="222832"/>
                </a:solidFill>
                <a:latin typeface="-apple-system"/>
              </a:rPr>
              <a:t>c</a:t>
            </a:r>
            <a:r>
              <a:rPr lang="en-US" b="0" i="0" dirty="0">
                <a:solidFill>
                  <a:srgbClr val="222832"/>
                </a:solidFill>
                <a:effectLst/>
                <a:latin typeface="-apple-system"/>
              </a:rPr>
              <a:t>) should have the same importance from coefficients and </a:t>
            </a:r>
            <a:r>
              <a:rPr lang="en-US" b="0" i="0" dirty="0" err="1">
                <a:solidFill>
                  <a:srgbClr val="222832"/>
                </a:solidFill>
                <a:effectLst/>
                <a:latin typeface="-apple-system"/>
              </a:rPr>
              <a:t>importance_permutation</a:t>
            </a:r>
            <a:endParaRPr lang="en-US" b="0" i="0" dirty="0">
              <a:solidFill>
                <a:srgbClr val="222832"/>
              </a:solidFill>
              <a:effectLst/>
              <a:latin typeface="-apple-system"/>
            </a:endParaRPr>
          </a:p>
          <a:p>
            <a:pPr lvl="1">
              <a:buFont typeface="Arial" panose="020B0604020202020204" pitchFamily="34" charset="0"/>
              <a:buChar char="•"/>
            </a:pPr>
            <a:endParaRPr lang="en-US" b="0" i="0" dirty="0">
              <a:solidFill>
                <a:srgbClr val="222832"/>
              </a:solidFill>
              <a:effectLst/>
              <a:latin typeface="-apple-system"/>
            </a:endParaRPr>
          </a:p>
          <a:p>
            <a:endParaRPr lang="en-US" dirty="0"/>
          </a:p>
        </p:txBody>
      </p:sp>
    </p:spTree>
    <p:extLst>
      <p:ext uri="{BB962C8B-B14F-4D97-AF65-F5344CB8AC3E}">
        <p14:creationId xmlns:p14="http://schemas.microsoft.com/office/powerpoint/2010/main" val="18105674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76</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Feature Importance</a:t>
            </a: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Self quiz</a:t>
            </a:r>
            <a:endParaRPr sz="6000" dirty="0">
              <a:solidFill>
                <a:srgbClr val="004C7F"/>
              </a:solidFill>
            </a:endParaRPr>
          </a:p>
        </p:txBody>
      </p:sp>
      <p:sp>
        <p:nvSpPr>
          <p:cNvPr id="3" name="Text Placeholder 2">
            <a:extLst>
              <a:ext uri="{FF2B5EF4-FFF2-40B4-BE49-F238E27FC236}">
                <a16:creationId xmlns:a16="http://schemas.microsoft.com/office/drawing/2014/main" id="{653F6FA6-5CF9-7B88-17CD-015C9D43C194}"/>
              </a:ext>
            </a:extLst>
          </p:cNvPr>
          <p:cNvSpPr>
            <a:spLocks noGrp="1"/>
          </p:cNvSpPr>
          <p:nvPr>
            <p:ph type="body" idx="1"/>
          </p:nvPr>
        </p:nvSpPr>
        <p:spPr>
          <a:xfrm>
            <a:off x="1527131" y="3759407"/>
            <a:ext cx="21971000" cy="8256012"/>
          </a:xfrm>
        </p:spPr>
        <p:txBody>
          <a:bodyPr/>
          <a:lstStyle/>
          <a:p>
            <a:pPr marL="0" indent="0" algn="l">
              <a:buNone/>
            </a:pPr>
            <a:r>
              <a:rPr lang="en-US" b="0" i="0" dirty="0">
                <a:solidFill>
                  <a:srgbClr val="222832"/>
                </a:solidFill>
                <a:effectLst/>
                <a:latin typeface="-apple-system"/>
              </a:rPr>
              <a:t>If two feature are the same (thus perfectly correlated)</a:t>
            </a:r>
          </a:p>
          <a:p>
            <a:pPr lvl="1">
              <a:buFont typeface="Arial" panose="020B0604020202020204" pitchFamily="34" charset="0"/>
              <a:buChar char="•"/>
            </a:pPr>
            <a:r>
              <a:rPr lang="en-US" b="0" i="0" dirty="0">
                <a:solidFill>
                  <a:srgbClr val="222832"/>
                </a:solidFill>
                <a:effectLst/>
                <a:latin typeface="-apple-system"/>
              </a:rPr>
              <a:t>a) their feature importance will be the same</a:t>
            </a:r>
          </a:p>
          <a:p>
            <a:pPr lvl="1">
              <a:buFont typeface="Arial" panose="020B0604020202020204" pitchFamily="34" charset="0"/>
              <a:buChar char="•"/>
            </a:pPr>
            <a:r>
              <a:rPr lang="en-US" b="0" i="0" dirty="0">
                <a:solidFill>
                  <a:srgbClr val="222832"/>
                </a:solidFill>
                <a:effectLst/>
                <a:latin typeface="-apple-system"/>
              </a:rPr>
              <a:t>b) their feature importance will be divided by 2</a:t>
            </a:r>
          </a:p>
          <a:p>
            <a:pPr lvl="1">
              <a:buFont typeface="Arial" panose="020B0604020202020204" pitchFamily="34" charset="0"/>
              <a:buChar char="•"/>
            </a:pPr>
            <a:r>
              <a:rPr lang="en-US" b="0" i="0" dirty="0">
                <a:solidFill>
                  <a:srgbClr val="222832"/>
                </a:solidFill>
                <a:effectLst/>
                <a:latin typeface="-apple-system"/>
              </a:rPr>
              <a:t>c) only one will receive all the feature importance, the second one will be 0</a:t>
            </a:r>
          </a:p>
          <a:p>
            <a:pPr lvl="1">
              <a:buFont typeface="Arial" panose="020B0604020202020204" pitchFamily="34" charset="0"/>
              <a:buChar char="•"/>
            </a:pPr>
            <a:r>
              <a:rPr lang="en-US" b="0" i="0" dirty="0">
                <a:solidFill>
                  <a:srgbClr val="222832"/>
                </a:solidFill>
                <a:effectLst/>
                <a:latin typeface="-apple-system"/>
              </a:rPr>
              <a:t>d) it depends</a:t>
            </a:r>
          </a:p>
          <a:p>
            <a:pPr lvl="1">
              <a:buFont typeface="Arial" panose="020B0604020202020204" pitchFamily="34" charset="0"/>
              <a:buChar char="•"/>
            </a:pPr>
            <a:endParaRPr lang="en-US" b="0" i="0" dirty="0">
              <a:solidFill>
                <a:srgbClr val="222832"/>
              </a:solidFill>
              <a:effectLst/>
              <a:latin typeface="-apple-system"/>
            </a:endParaRPr>
          </a:p>
          <a:p>
            <a:endParaRPr lang="en-US" dirty="0"/>
          </a:p>
        </p:txBody>
      </p:sp>
    </p:spTree>
    <p:extLst>
      <p:ext uri="{BB962C8B-B14F-4D97-AF65-F5344CB8AC3E}">
        <p14:creationId xmlns:p14="http://schemas.microsoft.com/office/powerpoint/2010/main" val="118229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77</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Feature Importance</a:t>
            </a: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Self quiz</a:t>
            </a:r>
            <a:endParaRPr sz="6000" dirty="0">
              <a:solidFill>
                <a:srgbClr val="004C7F"/>
              </a:solidFill>
            </a:endParaRPr>
          </a:p>
        </p:txBody>
      </p:sp>
      <p:sp>
        <p:nvSpPr>
          <p:cNvPr id="3" name="Text Placeholder 2">
            <a:extLst>
              <a:ext uri="{FF2B5EF4-FFF2-40B4-BE49-F238E27FC236}">
                <a16:creationId xmlns:a16="http://schemas.microsoft.com/office/drawing/2014/main" id="{653F6FA6-5CF9-7B88-17CD-015C9D43C194}"/>
              </a:ext>
            </a:extLst>
          </p:cNvPr>
          <p:cNvSpPr>
            <a:spLocks noGrp="1"/>
          </p:cNvSpPr>
          <p:nvPr>
            <p:ph type="body" idx="1"/>
          </p:nvPr>
        </p:nvSpPr>
        <p:spPr>
          <a:xfrm>
            <a:off x="1527131" y="3759407"/>
            <a:ext cx="21971000" cy="8256012"/>
          </a:xfrm>
        </p:spPr>
        <p:txBody>
          <a:bodyPr/>
          <a:lstStyle/>
          <a:p>
            <a:pPr marL="0" indent="0" algn="l">
              <a:buNone/>
            </a:pPr>
            <a:r>
              <a:rPr lang="en-US" b="0" i="0" dirty="0">
                <a:solidFill>
                  <a:srgbClr val="222832"/>
                </a:solidFill>
                <a:effectLst/>
                <a:latin typeface="-apple-system"/>
              </a:rPr>
              <a:t>To evaluate the feature importance for a specific model, one could:</a:t>
            </a:r>
          </a:p>
          <a:p>
            <a:pPr lvl="1">
              <a:buFont typeface="Arial" panose="020B0604020202020204" pitchFamily="34" charset="0"/>
              <a:buChar char="•"/>
            </a:pPr>
            <a:r>
              <a:rPr lang="en-US" b="0" i="0" dirty="0">
                <a:solidFill>
                  <a:srgbClr val="222832"/>
                </a:solidFill>
                <a:effectLst/>
                <a:latin typeface="-apple-system"/>
              </a:rPr>
              <a:t>a) drop a column and compare the score</a:t>
            </a:r>
          </a:p>
          <a:p>
            <a:pPr lvl="1">
              <a:buFont typeface="Arial" panose="020B0604020202020204" pitchFamily="34" charset="0"/>
              <a:buChar char="•"/>
            </a:pPr>
            <a:r>
              <a:rPr lang="en-US" b="0" i="0" dirty="0">
                <a:solidFill>
                  <a:srgbClr val="222832"/>
                </a:solidFill>
                <a:effectLst/>
                <a:latin typeface="-apple-system"/>
              </a:rPr>
              <a:t>b) shuffle a column and compare the score</a:t>
            </a:r>
          </a:p>
          <a:p>
            <a:pPr lvl="1">
              <a:buFont typeface="Arial" panose="020B0604020202020204" pitchFamily="34" charset="0"/>
              <a:buChar char="•"/>
            </a:pPr>
            <a:r>
              <a:rPr lang="en-US" b="0" i="0" dirty="0">
                <a:solidFill>
                  <a:srgbClr val="222832"/>
                </a:solidFill>
                <a:effectLst/>
                <a:latin typeface="-apple-system"/>
              </a:rPr>
              <a:t>c) put all column to 0 and compare the score</a:t>
            </a:r>
          </a:p>
          <a:p>
            <a:pPr lvl="1">
              <a:buFont typeface="Arial" panose="020B0604020202020204" pitchFamily="34" charset="0"/>
              <a:buChar char="•"/>
            </a:pPr>
            <a:r>
              <a:rPr lang="en-US" b="0" i="0" dirty="0">
                <a:solidFill>
                  <a:srgbClr val="222832"/>
                </a:solidFill>
                <a:effectLst/>
                <a:latin typeface="-apple-system"/>
              </a:rPr>
              <a:t>d) change a column value to random number and compare the score</a:t>
            </a:r>
          </a:p>
          <a:p>
            <a:pPr lvl="1">
              <a:buFont typeface="Arial" panose="020B0604020202020204" pitchFamily="34" charset="0"/>
              <a:buChar char="•"/>
            </a:pPr>
            <a:endParaRPr lang="en-US" b="0" i="0" dirty="0">
              <a:solidFill>
                <a:srgbClr val="222832"/>
              </a:solidFill>
              <a:effectLst/>
              <a:latin typeface="-apple-system"/>
            </a:endParaRPr>
          </a:p>
          <a:p>
            <a:endParaRPr lang="en-US" dirty="0"/>
          </a:p>
        </p:txBody>
      </p:sp>
    </p:spTree>
    <p:extLst>
      <p:ext uri="{BB962C8B-B14F-4D97-AF65-F5344CB8AC3E}">
        <p14:creationId xmlns:p14="http://schemas.microsoft.com/office/powerpoint/2010/main" val="29994696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78</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Feature Importance</a:t>
            </a: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Notes</a:t>
            </a:r>
            <a:endParaRPr sz="6000" dirty="0">
              <a:solidFill>
                <a:srgbClr val="004C7F"/>
              </a:solidFill>
            </a:endParaRPr>
          </a:p>
        </p:txBody>
      </p:sp>
      <p:sp>
        <p:nvSpPr>
          <p:cNvPr id="3" name="Text Placeholder 2">
            <a:extLst>
              <a:ext uri="{FF2B5EF4-FFF2-40B4-BE49-F238E27FC236}">
                <a16:creationId xmlns:a16="http://schemas.microsoft.com/office/drawing/2014/main" id="{653F6FA6-5CF9-7B88-17CD-015C9D43C194}"/>
              </a:ext>
            </a:extLst>
          </p:cNvPr>
          <p:cNvSpPr>
            <a:spLocks noGrp="1"/>
          </p:cNvSpPr>
          <p:nvPr>
            <p:ph type="body" idx="1"/>
          </p:nvPr>
        </p:nvSpPr>
        <p:spPr>
          <a:xfrm>
            <a:off x="1527131" y="3759407"/>
            <a:ext cx="21971000" cy="8256012"/>
          </a:xfrm>
        </p:spPr>
        <p:txBody>
          <a:bodyPr/>
          <a:lstStyle/>
          <a:p>
            <a:r>
              <a:rPr lang="en-US" b="0" i="0" dirty="0">
                <a:solidFill>
                  <a:srgbClr val="222832"/>
                </a:solidFill>
                <a:effectLst/>
                <a:latin typeface="-apple-system"/>
              </a:rPr>
              <a:t>Feature importance is for a given fitted model (including hyperparameters, data split), it is related to the data, but not necessarily reflect all information in the data</a:t>
            </a:r>
          </a:p>
          <a:p>
            <a:r>
              <a:rPr lang="en-US" dirty="0">
                <a:solidFill>
                  <a:srgbClr val="222832"/>
                </a:solidFill>
                <a:latin typeface="-apple-system"/>
              </a:rPr>
              <a:t>Different models can give you different feature importance.</a:t>
            </a:r>
          </a:p>
          <a:p>
            <a:r>
              <a:rPr lang="en-US" dirty="0">
                <a:solidFill>
                  <a:srgbClr val="222832"/>
                </a:solidFill>
                <a:latin typeface="-apple-system"/>
              </a:rPr>
              <a:t>Every model has its assumptions and limitations. Understand them and use with care.</a:t>
            </a:r>
            <a:endParaRPr lang="en-US" b="0" i="0" dirty="0">
              <a:solidFill>
                <a:srgbClr val="222832"/>
              </a:solidFill>
              <a:effectLst/>
              <a:latin typeface="-apple-system"/>
            </a:endParaRPr>
          </a:p>
          <a:p>
            <a:r>
              <a:rPr lang="en-US" b="0" i="0" dirty="0">
                <a:solidFill>
                  <a:srgbClr val="222832"/>
                </a:solidFill>
                <a:effectLst/>
                <a:latin typeface="-apple-system"/>
              </a:rPr>
              <a:t>Check with domain </a:t>
            </a:r>
            <a:r>
              <a:rPr lang="en-US" b="0" i="0">
                <a:solidFill>
                  <a:srgbClr val="222832"/>
                </a:solidFill>
                <a:effectLst/>
                <a:latin typeface="-apple-system"/>
              </a:rPr>
              <a:t>knowledge and/or </a:t>
            </a:r>
            <a:r>
              <a:rPr lang="en-US" b="0" i="0" dirty="0">
                <a:solidFill>
                  <a:srgbClr val="222832"/>
                </a:solidFill>
                <a:effectLst/>
                <a:latin typeface="-apple-system"/>
              </a:rPr>
              <a:t>common sense</a:t>
            </a:r>
          </a:p>
          <a:p>
            <a:pPr lvl="1">
              <a:buFont typeface="Arial" panose="020B0604020202020204" pitchFamily="34" charset="0"/>
              <a:buChar char="•"/>
            </a:pPr>
            <a:endParaRPr lang="en-US" b="0" i="0" dirty="0">
              <a:solidFill>
                <a:srgbClr val="222832"/>
              </a:solidFill>
              <a:effectLst/>
              <a:latin typeface="-apple-system"/>
            </a:endParaRPr>
          </a:p>
          <a:p>
            <a:endParaRPr lang="en-US" dirty="0"/>
          </a:p>
        </p:txBody>
      </p:sp>
    </p:spTree>
    <p:extLst>
      <p:ext uri="{BB962C8B-B14F-4D97-AF65-F5344CB8AC3E}">
        <p14:creationId xmlns:p14="http://schemas.microsoft.com/office/powerpoint/2010/main" val="1183858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 name="Three classifiers! That’s a lot."/>
          <p:cNvSpPr txBox="1"/>
          <p:nvPr/>
        </p:nvSpPr>
        <p:spPr>
          <a:xfrm>
            <a:off x="3716932" y="5797076"/>
            <a:ext cx="16950153" cy="1164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900" b="1">
                <a:solidFill>
                  <a:srgbClr val="000000"/>
                </a:solidFill>
              </a:defRPr>
            </a:lvl1pPr>
          </a:lstStyle>
          <a:p>
            <a:r>
              <a:rPr lang="en-US" dirty="0"/>
              <a:t>Five</a:t>
            </a:r>
            <a:r>
              <a:rPr dirty="0"/>
              <a:t> classifiers</a:t>
            </a:r>
            <a:r>
              <a:rPr lang="en-US" dirty="0"/>
              <a:t> and feature importance</a:t>
            </a:r>
            <a:r>
              <a:rPr dirty="0"/>
              <a:t>! </a:t>
            </a:r>
          </a:p>
        </p:txBody>
      </p:sp>
      <p:sp>
        <p:nvSpPr>
          <p:cNvPr id="1833" name="Let’s get to the long lab!"/>
          <p:cNvSpPr txBox="1"/>
          <p:nvPr/>
        </p:nvSpPr>
        <p:spPr>
          <a:xfrm>
            <a:off x="9139081" y="7029388"/>
            <a:ext cx="6105839" cy="887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100" b="1">
                <a:solidFill>
                  <a:srgbClr val="000000"/>
                </a:solidFill>
              </a:defRPr>
            </a:pPr>
            <a:r>
              <a:rPr dirty="0"/>
              <a:t>Let’s get to the lab!</a:t>
            </a:r>
          </a:p>
        </p:txBody>
      </p:sp>
      <p:sp>
        <p:nvSpPr>
          <p:cNvPr id="3" name="Google Shape;403;p55">
            <a:extLst>
              <a:ext uri="{FF2B5EF4-FFF2-40B4-BE49-F238E27FC236}">
                <a16:creationId xmlns:a16="http://schemas.microsoft.com/office/drawing/2014/main" id="{038450E9-F680-B730-FCDD-F67D7F742093}"/>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79</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11832205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 grpId="0" animBg="1" advAuto="0"/>
      <p:bldP spid="183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671218" y="4798417"/>
            <a:ext cx="6459136" cy="4119312"/>
          </a:xfrm>
          <a:prstGeom prst="rect">
            <a:avLst/>
          </a:prstGeom>
          <a:ln w="12700">
            <a:miter lim="400000"/>
          </a:ln>
        </p:spPr>
      </p:pic>
      <p:sp>
        <p:nvSpPr>
          <p:cNvPr id="236" name="Can I afford it?"/>
          <p:cNvSpPr/>
          <p:nvPr/>
        </p:nvSpPr>
        <p:spPr>
          <a:xfrm>
            <a:off x="12735581" y="48465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37" name="Is it comfortable?"/>
          <p:cNvSpPr/>
          <p:nvPr/>
        </p:nvSpPr>
        <p:spPr>
          <a:xfrm>
            <a:off x="12735581" y="768763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comfortable?</a:t>
            </a:r>
          </a:p>
        </p:txBody>
      </p:sp>
      <p:sp>
        <p:nvSpPr>
          <p:cNvPr id="2" name="Google Shape;403;p55">
            <a:extLst>
              <a:ext uri="{FF2B5EF4-FFF2-40B4-BE49-F238E27FC236}">
                <a16:creationId xmlns:a16="http://schemas.microsoft.com/office/drawing/2014/main" id="{EB8A7775-1EE9-8BBD-52D0-7501257DCD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8</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56704B90-7170-0614-FCC8-DD95C4604F73}"/>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671218" y="4798417"/>
            <a:ext cx="6459136" cy="4119312"/>
          </a:xfrm>
          <a:prstGeom prst="rect">
            <a:avLst/>
          </a:prstGeom>
          <a:ln w="12700">
            <a:miter lim="400000"/>
          </a:ln>
        </p:spPr>
      </p:pic>
      <p:sp>
        <p:nvSpPr>
          <p:cNvPr id="244" name="Can I afford it?"/>
          <p:cNvSpPr/>
          <p:nvPr/>
        </p:nvSpPr>
        <p:spPr>
          <a:xfrm>
            <a:off x="12941861" y="343196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45" name="Is it comfortable?"/>
          <p:cNvSpPr/>
          <p:nvPr/>
        </p:nvSpPr>
        <p:spPr>
          <a:xfrm>
            <a:off x="12941860" y="6222999"/>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comfortable?</a:t>
            </a:r>
          </a:p>
        </p:txBody>
      </p:sp>
      <p:sp>
        <p:nvSpPr>
          <p:cNvPr id="246" name="Is it fashionable?"/>
          <p:cNvSpPr/>
          <p:nvPr/>
        </p:nvSpPr>
        <p:spPr>
          <a:xfrm>
            <a:off x="12941860" y="90140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fashionable?</a:t>
            </a:r>
          </a:p>
        </p:txBody>
      </p:sp>
      <p:sp>
        <p:nvSpPr>
          <p:cNvPr id="2" name="Google Shape;403;p55">
            <a:extLst>
              <a:ext uri="{FF2B5EF4-FFF2-40B4-BE49-F238E27FC236}">
                <a16:creationId xmlns:a16="http://schemas.microsoft.com/office/drawing/2014/main" id="{DDC3F5A4-5137-15D4-5537-1B6C0113709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9</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F091F87C-D7FD-9919-7101-896A622773C8}"/>
              </a:ext>
            </a:extLst>
          </p:cNvPr>
          <p:cNvSpPr txBox="1"/>
          <p:nvPr/>
        </p:nvSpPr>
        <p:spPr>
          <a:xfrm>
            <a:off x="301070" y="310906"/>
            <a:ext cx="5850348"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1891</TotalTime>
  <Words>3298</Words>
  <Application>Microsoft Macintosh PowerPoint</Application>
  <PresentationFormat>Custom</PresentationFormat>
  <Paragraphs>696</Paragraphs>
  <Slides>79</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-apple-system</vt:lpstr>
      <vt:lpstr>Arial</vt:lpstr>
      <vt:lpstr>Cambria Math</vt:lpstr>
      <vt:lpstr>Comic Sans MS</vt:lpstr>
      <vt:lpstr>Helvetica Neue</vt:lpstr>
      <vt:lpstr>Helvetica Neue Light</vt:lpstr>
      <vt:lpstr>Helvetica Neue Medium</vt:lpstr>
      <vt:lpstr>Lato</vt:lpstr>
      <vt:lpstr>21_BasicWhite</vt:lpstr>
      <vt:lpstr>AIBridge</vt:lpstr>
      <vt:lpstr>Classification!</vt:lpstr>
      <vt:lpstr>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AIBridge</dc:title>
  <cp:lastModifiedBy>Xin Liu</cp:lastModifiedBy>
  <cp:revision>17</cp:revision>
  <dcterms:modified xsi:type="dcterms:W3CDTF">2024-06-18T16:04:30Z</dcterms:modified>
</cp:coreProperties>
</file>